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83" r:id="rId3"/>
    <p:sldId id="269" r:id="rId4"/>
    <p:sldId id="282" r:id="rId5"/>
    <p:sldId id="280" r:id="rId6"/>
    <p:sldId id="274" r:id="rId7"/>
    <p:sldId id="281" r:id="rId8"/>
    <p:sldId id="278" r:id="rId9"/>
    <p:sldId id="284" r:id="rId10"/>
    <p:sldId id="276" r:id="rId11"/>
    <p:sldId id="279" r:id="rId12"/>
    <p:sldId id="277" r:id="rId13"/>
    <p:sldId id="271" r:id="rId14"/>
    <p:sldId id="272" r:id="rId15"/>
    <p:sldId id="285" r:id="rId16"/>
    <p:sldId id="289" r:id="rId17"/>
    <p:sldId id="288" r:id="rId18"/>
    <p:sldId id="258" r:id="rId19"/>
    <p:sldId id="286" r:id="rId20"/>
    <p:sldId id="287" r:id="rId21"/>
    <p:sldId id="294" r:id="rId22"/>
    <p:sldId id="292" r:id="rId2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C2703-B78B-455F-8964-6DD852776E50}" type="doc">
      <dgm:prSet loTypeId="urn:microsoft.com/office/officeart/2005/8/layout/list1" loCatId="list" qsTypeId="urn:microsoft.com/office/officeart/2005/8/quickstyle/simple4" qsCatId="simple" csTypeId="urn:microsoft.com/office/officeart/2005/8/colors/accent2_2" csCatId="accent2"/>
      <dgm:spPr/>
      <dgm:t>
        <a:bodyPr/>
        <a:lstStyle/>
        <a:p>
          <a:endParaRPr lang="en-US"/>
        </a:p>
      </dgm:t>
    </dgm:pt>
    <dgm:pt modelId="{ACAA59DE-390B-4123-AEF1-F119433D6388}">
      <dgm:prSet/>
      <dgm:spPr/>
      <dgm:t>
        <a:bodyPr/>
        <a:lstStyle/>
        <a:p>
          <a:r>
            <a:rPr lang="de-DE"/>
            <a:t>Umbau Teil 1</a:t>
          </a:r>
          <a:endParaRPr lang="en-US"/>
        </a:p>
      </dgm:t>
    </dgm:pt>
    <dgm:pt modelId="{4E3BC2BD-6F70-4549-89C8-844D74FA5E69}" type="parTrans" cxnId="{9E83F380-5E3E-407D-A186-4B517BAE1887}">
      <dgm:prSet/>
      <dgm:spPr/>
      <dgm:t>
        <a:bodyPr/>
        <a:lstStyle/>
        <a:p>
          <a:endParaRPr lang="en-US"/>
        </a:p>
      </dgm:t>
    </dgm:pt>
    <dgm:pt modelId="{F2FC649F-9FF4-4780-A422-22A000A5C5D1}" type="sibTrans" cxnId="{9E83F380-5E3E-407D-A186-4B517BAE1887}">
      <dgm:prSet/>
      <dgm:spPr/>
      <dgm:t>
        <a:bodyPr/>
        <a:lstStyle/>
        <a:p>
          <a:endParaRPr lang="en-US"/>
        </a:p>
      </dgm:t>
    </dgm:pt>
    <dgm:pt modelId="{62F3E90B-DEA9-4291-BE94-BB17C6FE97DD}">
      <dgm:prSet/>
      <dgm:spPr/>
      <dgm:t>
        <a:bodyPr/>
        <a:lstStyle/>
        <a:p>
          <a:r>
            <a:rPr lang="de-DE"/>
            <a:t>Archäologische Abteilung (Sommer 2026)</a:t>
          </a:r>
          <a:endParaRPr lang="en-US"/>
        </a:p>
      </dgm:t>
    </dgm:pt>
    <dgm:pt modelId="{24C9530D-F8B4-4B29-864A-E1AE6488BD27}" type="parTrans" cxnId="{FF8F4799-0C66-4BCB-B440-F5AD5048C05D}">
      <dgm:prSet/>
      <dgm:spPr/>
      <dgm:t>
        <a:bodyPr/>
        <a:lstStyle/>
        <a:p>
          <a:endParaRPr lang="en-US"/>
        </a:p>
      </dgm:t>
    </dgm:pt>
    <dgm:pt modelId="{B779895C-8994-4A84-BC45-3488605D4C1C}" type="sibTrans" cxnId="{FF8F4799-0C66-4BCB-B440-F5AD5048C05D}">
      <dgm:prSet/>
      <dgm:spPr/>
      <dgm:t>
        <a:bodyPr/>
        <a:lstStyle/>
        <a:p>
          <a:endParaRPr lang="en-US"/>
        </a:p>
      </dgm:t>
    </dgm:pt>
    <dgm:pt modelId="{2F67D863-D318-4612-9B78-FB88A96B4D4D}">
      <dgm:prSet/>
      <dgm:spPr/>
      <dgm:t>
        <a:bodyPr/>
        <a:lstStyle/>
        <a:p>
          <a:r>
            <a:rPr lang="de-DE"/>
            <a:t>mehr Raum für das Römerlager Oberaden</a:t>
          </a:r>
          <a:endParaRPr lang="en-US"/>
        </a:p>
      </dgm:t>
    </dgm:pt>
    <dgm:pt modelId="{9E22AEF5-487F-49C3-88E1-4DD6F548D1C7}" type="parTrans" cxnId="{8D04C002-20B5-4AE2-AE7B-A4426080F2C5}">
      <dgm:prSet/>
      <dgm:spPr/>
      <dgm:t>
        <a:bodyPr/>
        <a:lstStyle/>
        <a:p>
          <a:endParaRPr lang="en-US"/>
        </a:p>
      </dgm:t>
    </dgm:pt>
    <dgm:pt modelId="{DBD51900-5BD4-4001-BF16-3B3A5E5AC2B9}" type="sibTrans" cxnId="{8D04C002-20B5-4AE2-AE7B-A4426080F2C5}">
      <dgm:prSet/>
      <dgm:spPr/>
      <dgm:t>
        <a:bodyPr/>
        <a:lstStyle/>
        <a:p>
          <a:endParaRPr lang="en-US"/>
        </a:p>
      </dgm:t>
    </dgm:pt>
    <dgm:pt modelId="{515A1219-9101-40BA-AF95-A9041E165697}">
      <dgm:prSet/>
      <dgm:spPr/>
      <dgm:t>
        <a:bodyPr/>
        <a:lstStyle/>
        <a:p>
          <a:r>
            <a:rPr lang="de-DE"/>
            <a:t>Fenster sollen als Texttafeln und für Bilder genutzt werden</a:t>
          </a:r>
          <a:endParaRPr lang="en-US"/>
        </a:p>
      </dgm:t>
    </dgm:pt>
    <dgm:pt modelId="{EB9D11CE-AAAB-4DE0-A423-676062A848E3}" type="parTrans" cxnId="{EA0F4813-F43B-4E58-ABEF-58EDD173FCC2}">
      <dgm:prSet/>
      <dgm:spPr/>
      <dgm:t>
        <a:bodyPr/>
        <a:lstStyle/>
        <a:p>
          <a:endParaRPr lang="en-US"/>
        </a:p>
      </dgm:t>
    </dgm:pt>
    <dgm:pt modelId="{2439D2CF-0C28-4936-9774-AF8738CEA9B2}" type="sibTrans" cxnId="{EA0F4813-F43B-4E58-ABEF-58EDD173FCC2}">
      <dgm:prSet/>
      <dgm:spPr/>
      <dgm:t>
        <a:bodyPr/>
        <a:lstStyle/>
        <a:p>
          <a:endParaRPr lang="en-US"/>
        </a:p>
      </dgm:t>
    </dgm:pt>
    <dgm:pt modelId="{1451A239-4228-4347-BA87-A2123BB70379}">
      <dgm:prSet/>
      <dgm:spPr/>
      <dgm:t>
        <a:bodyPr/>
        <a:lstStyle/>
        <a:p>
          <a:r>
            <a:rPr lang="de-DE" dirty="0"/>
            <a:t>Themen Eiszeit &amp; Steinzeit bekommt einen neuen Raum</a:t>
          </a:r>
          <a:endParaRPr lang="en-US" dirty="0"/>
        </a:p>
      </dgm:t>
    </dgm:pt>
    <dgm:pt modelId="{B8783EAE-6A72-4E48-8386-36F1A715CA79}" type="parTrans" cxnId="{56621F3C-F5E3-41A6-A132-1138875ECFC9}">
      <dgm:prSet/>
      <dgm:spPr/>
      <dgm:t>
        <a:bodyPr/>
        <a:lstStyle/>
        <a:p>
          <a:endParaRPr lang="en-US"/>
        </a:p>
      </dgm:t>
    </dgm:pt>
    <dgm:pt modelId="{9ED12FA6-4BCA-422A-9F91-2556CBA73FB7}" type="sibTrans" cxnId="{56621F3C-F5E3-41A6-A132-1138875ECFC9}">
      <dgm:prSet/>
      <dgm:spPr/>
      <dgm:t>
        <a:bodyPr/>
        <a:lstStyle/>
        <a:p>
          <a:endParaRPr lang="en-US"/>
        </a:p>
      </dgm:t>
    </dgm:pt>
    <dgm:pt modelId="{DBDF0AAD-B4B2-4DEE-8635-0CB787416FB1}">
      <dgm:prSet/>
      <dgm:spPr/>
      <dgm:t>
        <a:bodyPr/>
        <a:lstStyle/>
        <a:p>
          <a:r>
            <a:rPr lang="de-DE"/>
            <a:t>Erdgeschichte wird zurückgebaut</a:t>
          </a:r>
          <a:endParaRPr lang="en-US"/>
        </a:p>
      </dgm:t>
    </dgm:pt>
    <dgm:pt modelId="{0FF2AA28-88D6-409C-9D40-CACAF751EF8A}" type="parTrans" cxnId="{4D3AC71C-B7BF-4BBA-9ECD-8D008D208D60}">
      <dgm:prSet/>
      <dgm:spPr/>
      <dgm:t>
        <a:bodyPr/>
        <a:lstStyle/>
        <a:p>
          <a:endParaRPr lang="en-US"/>
        </a:p>
      </dgm:t>
    </dgm:pt>
    <dgm:pt modelId="{80F1B5B5-6ED9-44B3-A1B1-B71DCB689B24}" type="sibTrans" cxnId="{4D3AC71C-B7BF-4BBA-9ECD-8D008D208D60}">
      <dgm:prSet/>
      <dgm:spPr/>
      <dgm:t>
        <a:bodyPr/>
        <a:lstStyle/>
        <a:p>
          <a:endParaRPr lang="en-US"/>
        </a:p>
      </dgm:t>
    </dgm:pt>
    <dgm:pt modelId="{353E1042-9243-4C3E-88FB-07E8CE216747}">
      <dgm:prSet/>
      <dgm:spPr/>
      <dgm:t>
        <a:bodyPr/>
        <a:lstStyle/>
        <a:p>
          <a:r>
            <a:rPr lang="de-DE"/>
            <a:t>Frühmittelalter (Herbst 2026)</a:t>
          </a:r>
          <a:endParaRPr lang="en-US"/>
        </a:p>
      </dgm:t>
    </dgm:pt>
    <dgm:pt modelId="{684787F7-E94B-43B2-8613-94657AE7BD4A}" type="parTrans" cxnId="{A325EB55-D45E-477D-B383-0DA784290EAB}">
      <dgm:prSet/>
      <dgm:spPr/>
      <dgm:t>
        <a:bodyPr/>
        <a:lstStyle/>
        <a:p>
          <a:endParaRPr lang="en-US"/>
        </a:p>
      </dgm:t>
    </dgm:pt>
    <dgm:pt modelId="{BBA7D5B2-205B-4BB6-BB80-6F2599F563F6}" type="sibTrans" cxnId="{A325EB55-D45E-477D-B383-0DA784290EAB}">
      <dgm:prSet/>
      <dgm:spPr/>
      <dgm:t>
        <a:bodyPr/>
        <a:lstStyle/>
        <a:p>
          <a:endParaRPr lang="en-US"/>
        </a:p>
      </dgm:t>
    </dgm:pt>
    <dgm:pt modelId="{707610E0-D17A-4F00-9A93-4C9DBEB551C7}">
      <dgm:prSet/>
      <dgm:spPr/>
      <dgm:t>
        <a:bodyPr/>
        <a:lstStyle/>
        <a:p>
          <a:r>
            <a:rPr lang="de-DE"/>
            <a:t>Raum für die Dame von Bergkamen</a:t>
          </a:r>
          <a:endParaRPr lang="en-US"/>
        </a:p>
      </dgm:t>
    </dgm:pt>
    <dgm:pt modelId="{5624632F-DCAF-45EC-A82C-45EE7CC73666}" type="parTrans" cxnId="{2990BDE3-C679-40E9-B7C3-4AA1E1514994}">
      <dgm:prSet/>
      <dgm:spPr/>
      <dgm:t>
        <a:bodyPr/>
        <a:lstStyle/>
        <a:p>
          <a:endParaRPr lang="en-US"/>
        </a:p>
      </dgm:t>
    </dgm:pt>
    <dgm:pt modelId="{64E663F8-5681-43DE-B48B-D35B95926DCF}" type="sibTrans" cxnId="{2990BDE3-C679-40E9-B7C3-4AA1E1514994}">
      <dgm:prSet/>
      <dgm:spPr/>
      <dgm:t>
        <a:bodyPr/>
        <a:lstStyle/>
        <a:p>
          <a:endParaRPr lang="en-US"/>
        </a:p>
      </dgm:t>
    </dgm:pt>
    <dgm:pt modelId="{067CE2D9-A1A3-4899-8142-FD687A2640E2}">
      <dgm:prSet/>
      <dgm:spPr/>
      <dgm:t>
        <a:bodyPr/>
        <a:lstStyle/>
        <a:p>
          <a:r>
            <a:rPr lang="de-DE"/>
            <a:t>Konzeption/Forschung (Aileen Pilger/studentische Praktikantin)</a:t>
          </a:r>
          <a:endParaRPr lang="en-US"/>
        </a:p>
      </dgm:t>
    </dgm:pt>
    <dgm:pt modelId="{6BB89876-92F1-4328-BF68-043883E64338}" type="parTrans" cxnId="{57E37BC7-D185-4770-9ED3-38570F42EA9D}">
      <dgm:prSet/>
      <dgm:spPr/>
      <dgm:t>
        <a:bodyPr/>
        <a:lstStyle/>
        <a:p>
          <a:endParaRPr lang="en-US"/>
        </a:p>
      </dgm:t>
    </dgm:pt>
    <dgm:pt modelId="{809B9666-1964-4C32-BF33-ECF83BAE25E9}" type="sibTrans" cxnId="{57E37BC7-D185-4770-9ED3-38570F42EA9D}">
      <dgm:prSet/>
      <dgm:spPr/>
      <dgm:t>
        <a:bodyPr/>
        <a:lstStyle/>
        <a:p>
          <a:endParaRPr lang="en-US"/>
        </a:p>
      </dgm:t>
    </dgm:pt>
    <dgm:pt modelId="{000163E8-271C-44E3-B9C3-710C00EDF3DB}" type="pres">
      <dgm:prSet presAssocID="{C0DC2703-B78B-455F-8964-6DD852776E50}" presName="linear" presStyleCnt="0">
        <dgm:presLayoutVars>
          <dgm:dir/>
          <dgm:animLvl val="lvl"/>
          <dgm:resizeHandles val="exact"/>
        </dgm:presLayoutVars>
      </dgm:prSet>
      <dgm:spPr/>
    </dgm:pt>
    <dgm:pt modelId="{1DF9F76F-D267-4E7C-A800-4E4D7EAF86EB}" type="pres">
      <dgm:prSet presAssocID="{ACAA59DE-390B-4123-AEF1-F119433D6388}" presName="parentLin" presStyleCnt="0"/>
      <dgm:spPr/>
    </dgm:pt>
    <dgm:pt modelId="{B565556A-792F-4948-8A64-2D39F5535B30}" type="pres">
      <dgm:prSet presAssocID="{ACAA59DE-390B-4123-AEF1-F119433D6388}" presName="parentLeftMargin" presStyleLbl="node1" presStyleIdx="0" presStyleCnt="3"/>
      <dgm:spPr/>
    </dgm:pt>
    <dgm:pt modelId="{34DA9224-B8E9-48F9-9573-02DB2B569D40}" type="pres">
      <dgm:prSet presAssocID="{ACAA59DE-390B-4123-AEF1-F119433D6388}" presName="parentText" presStyleLbl="node1" presStyleIdx="0" presStyleCnt="3">
        <dgm:presLayoutVars>
          <dgm:chMax val="0"/>
          <dgm:bulletEnabled val="1"/>
        </dgm:presLayoutVars>
      </dgm:prSet>
      <dgm:spPr/>
    </dgm:pt>
    <dgm:pt modelId="{0AEEE0C9-EE89-451F-B84D-BB228778A927}" type="pres">
      <dgm:prSet presAssocID="{ACAA59DE-390B-4123-AEF1-F119433D6388}" presName="negativeSpace" presStyleCnt="0"/>
      <dgm:spPr/>
    </dgm:pt>
    <dgm:pt modelId="{85CB746E-5C52-4EB4-90FB-2A4E48AE9F57}" type="pres">
      <dgm:prSet presAssocID="{ACAA59DE-390B-4123-AEF1-F119433D6388}" presName="childText" presStyleLbl="conFgAcc1" presStyleIdx="0" presStyleCnt="3">
        <dgm:presLayoutVars>
          <dgm:bulletEnabled val="1"/>
        </dgm:presLayoutVars>
      </dgm:prSet>
      <dgm:spPr/>
    </dgm:pt>
    <dgm:pt modelId="{2C832526-D026-4B53-936E-A9B1AA72FF8C}" type="pres">
      <dgm:prSet presAssocID="{F2FC649F-9FF4-4780-A422-22A000A5C5D1}" presName="spaceBetweenRectangles" presStyleCnt="0"/>
      <dgm:spPr/>
    </dgm:pt>
    <dgm:pt modelId="{0B1053D1-5C45-4E87-B4A3-D911BD7B2AF3}" type="pres">
      <dgm:prSet presAssocID="{62F3E90B-DEA9-4291-BE94-BB17C6FE97DD}" presName="parentLin" presStyleCnt="0"/>
      <dgm:spPr/>
    </dgm:pt>
    <dgm:pt modelId="{BC2B1B9A-F984-46ED-9E34-9F5BA8953785}" type="pres">
      <dgm:prSet presAssocID="{62F3E90B-DEA9-4291-BE94-BB17C6FE97DD}" presName="parentLeftMargin" presStyleLbl="node1" presStyleIdx="0" presStyleCnt="3"/>
      <dgm:spPr/>
    </dgm:pt>
    <dgm:pt modelId="{B22A5DBF-616B-4D41-90C7-457D42604AD7}" type="pres">
      <dgm:prSet presAssocID="{62F3E90B-DEA9-4291-BE94-BB17C6FE97DD}" presName="parentText" presStyleLbl="node1" presStyleIdx="1" presStyleCnt="3">
        <dgm:presLayoutVars>
          <dgm:chMax val="0"/>
          <dgm:bulletEnabled val="1"/>
        </dgm:presLayoutVars>
      </dgm:prSet>
      <dgm:spPr/>
    </dgm:pt>
    <dgm:pt modelId="{4D207B9E-96ED-42EE-8377-147B7F6F03EA}" type="pres">
      <dgm:prSet presAssocID="{62F3E90B-DEA9-4291-BE94-BB17C6FE97DD}" presName="negativeSpace" presStyleCnt="0"/>
      <dgm:spPr/>
    </dgm:pt>
    <dgm:pt modelId="{4630080D-95BC-4660-9129-77AB883F81D5}" type="pres">
      <dgm:prSet presAssocID="{62F3E90B-DEA9-4291-BE94-BB17C6FE97DD}" presName="childText" presStyleLbl="conFgAcc1" presStyleIdx="1" presStyleCnt="3">
        <dgm:presLayoutVars>
          <dgm:bulletEnabled val="1"/>
        </dgm:presLayoutVars>
      </dgm:prSet>
      <dgm:spPr/>
    </dgm:pt>
    <dgm:pt modelId="{A02A6A3E-F25B-42FB-B2F7-D1C535E2AC2B}" type="pres">
      <dgm:prSet presAssocID="{B779895C-8994-4A84-BC45-3488605D4C1C}" presName="spaceBetweenRectangles" presStyleCnt="0"/>
      <dgm:spPr/>
    </dgm:pt>
    <dgm:pt modelId="{72007293-9C36-4C19-BBC8-C1AA93C3E33D}" type="pres">
      <dgm:prSet presAssocID="{353E1042-9243-4C3E-88FB-07E8CE216747}" presName="parentLin" presStyleCnt="0"/>
      <dgm:spPr/>
    </dgm:pt>
    <dgm:pt modelId="{76801F69-998C-4147-ADC1-1D5D99CC8E16}" type="pres">
      <dgm:prSet presAssocID="{353E1042-9243-4C3E-88FB-07E8CE216747}" presName="parentLeftMargin" presStyleLbl="node1" presStyleIdx="1" presStyleCnt="3"/>
      <dgm:spPr/>
    </dgm:pt>
    <dgm:pt modelId="{F40563FB-CF9B-4CC4-A7FC-F45E598FC51A}" type="pres">
      <dgm:prSet presAssocID="{353E1042-9243-4C3E-88FB-07E8CE216747}" presName="parentText" presStyleLbl="node1" presStyleIdx="2" presStyleCnt="3">
        <dgm:presLayoutVars>
          <dgm:chMax val="0"/>
          <dgm:bulletEnabled val="1"/>
        </dgm:presLayoutVars>
      </dgm:prSet>
      <dgm:spPr/>
    </dgm:pt>
    <dgm:pt modelId="{FAA829B3-0155-45AD-86BB-C40E3B3725D6}" type="pres">
      <dgm:prSet presAssocID="{353E1042-9243-4C3E-88FB-07E8CE216747}" presName="negativeSpace" presStyleCnt="0"/>
      <dgm:spPr/>
    </dgm:pt>
    <dgm:pt modelId="{306E49AD-4D70-46EE-80FB-21F652276EAA}" type="pres">
      <dgm:prSet presAssocID="{353E1042-9243-4C3E-88FB-07E8CE216747}" presName="childText" presStyleLbl="conFgAcc1" presStyleIdx="2" presStyleCnt="3">
        <dgm:presLayoutVars>
          <dgm:bulletEnabled val="1"/>
        </dgm:presLayoutVars>
      </dgm:prSet>
      <dgm:spPr/>
    </dgm:pt>
  </dgm:ptLst>
  <dgm:cxnLst>
    <dgm:cxn modelId="{8D04C002-20B5-4AE2-AE7B-A4426080F2C5}" srcId="{62F3E90B-DEA9-4291-BE94-BB17C6FE97DD}" destId="{2F67D863-D318-4612-9B78-FB88A96B4D4D}" srcOrd="0" destOrd="0" parTransId="{9E22AEF5-487F-49C3-88E1-4DD6F548D1C7}" sibTransId="{DBD51900-5BD4-4001-BF16-3B3A5E5AC2B9}"/>
    <dgm:cxn modelId="{EA0F4813-F43B-4E58-ABEF-58EDD173FCC2}" srcId="{62F3E90B-DEA9-4291-BE94-BB17C6FE97DD}" destId="{515A1219-9101-40BA-AF95-A9041E165697}" srcOrd="1" destOrd="0" parTransId="{EB9D11CE-AAAB-4DE0-A423-676062A848E3}" sibTransId="{2439D2CF-0C28-4936-9774-AF8738CEA9B2}"/>
    <dgm:cxn modelId="{4D3AC71C-B7BF-4BBA-9ECD-8D008D208D60}" srcId="{62F3E90B-DEA9-4291-BE94-BB17C6FE97DD}" destId="{DBDF0AAD-B4B2-4DEE-8635-0CB787416FB1}" srcOrd="3" destOrd="0" parTransId="{0FF2AA28-88D6-409C-9D40-CACAF751EF8A}" sibTransId="{80F1B5B5-6ED9-44B3-A1B1-B71DCB689B24}"/>
    <dgm:cxn modelId="{06460D31-9471-4406-94A8-692A00B652ED}" type="presOf" srcId="{353E1042-9243-4C3E-88FB-07E8CE216747}" destId="{76801F69-998C-4147-ADC1-1D5D99CC8E16}" srcOrd="0" destOrd="0" presId="urn:microsoft.com/office/officeart/2005/8/layout/list1"/>
    <dgm:cxn modelId="{56621F3C-F5E3-41A6-A132-1138875ECFC9}" srcId="{62F3E90B-DEA9-4291-BE94-BB17C6FE97DD}" destId="{1451A239-4228-4347-BA87-A2123BB70379}" srcOrd="2" destOrd="0" parTransId="{B8783EAE-6A72-4E48-8386-36F1A715CA79}" sibTransId="{9ED12FA6-4BCA-422A-9F91-2556CBA73FB7}"/>
    <dgm:cxn modelId="{2C1E925C-B651-4E45-AE23-A168EF2001BC}" type="presOf" srcId="{707610E0-D17A-4F00-9A93-4C9DBEB551C7}" destId="{306E49AD-4D70-46EE-80FB-21F652276EAA}" srcOrd="0" destOrd="0" presId="urn:microsoft.com/office/officeart/2005/8/layout/list1"/>
    <dgm:cxn modelId="{6DEF3F4B-03C9-4FCF-A9AB-BEA46A8A9984}" type="presOf" srcId="{62F3E90B-DEA9-4291-BE94-BB17C6FE97DD}" destId="{B22A5DBF-616B-4D41-90C7-457D42604AD7}" srcOrd="1" destOrd="0" presId="urn:microsoft.com/office/officeart/2005/8/layout/list1"/>
    <dgm:cxn modelId="{680B704F-A7F6-4E4F-AAEB-89A8AE4730E2}" type="presOf" srcId="{353E1042-9243-4C3E-88FB-07E8CE216747}" destId="{F40563FB-CF9B-4CC4-A7FC-F45E598FC51A}" srcOrd="1" destOrd="0" presId="urn:microsoft.com/office/officeart/2005/8/layout/list1"/>
    <dgm:cxn modelId="{DD604D54-7D75-4409-B50F-7E46DD98B836}" type="presOf" srcId="{2F67D863-D318-4612-9B78-FB88A96B4D4D}" destId="{4630080D-95BC-4660-9129-77AB883F81D5}" srcOrd="0" destOrd="0" presId="urn:microsoft.com/office/officeart/2005/8/layout/list1"/>
    <dgm:cxn modelId="{A325EB55-D45E-477D-B383-0DA784290EAB}" srcId="{C0DC2703-B78B-455F-8964-6DD852776E50}" destId="{353E1042-9243-4C3E-88FB-07E8CE216747}" srcOrd="2" destOrd="0" parTransId="{684787F7-E94B-43B2-8613-94657AE7BD4A}" sibTransId="{BBA7D5B2-205B-4BB6-BB80-6F2599F563F6}"/>
    <dgm:cxn modelId="{CD269F7E-0D65-44A5-9C9E-2CCE381B626C}" type="presOf" srcId="{62F3E90B-DEA9-4291-BE94-BB17C6FE97DD}" destId="{BC2B1B9A-F984-46ED-9E34-9F5BA8953785}" srcOrd="0" destOrd="0" presId="urn:microsoft.com/office/officeart/2005/8/layout/list1"/>
    <dgm:cxn modelId="{9E83F380-5E3E-407D-A186-4B517BAE1887}" srcId="{C0DC2703-B78B-455F-8964-6DD852776E50}" destId="{ACAA59DE-390B-4123-AEF1-F119433D6388}" srcOrd="0" destOrd="0" parTransId="{4E3BC2BD-6F70-4549-89C8-844D74FA5E69}" sibTransId="{F2FC649F-9FF4-4780-A422-22A000A5C5D1}"/>
    <dgm:cxn modelId="{FF8F4799-0C66-4BCB-B440-F5AD5048C05D}" srcId="{C0DC2703-B78B-455F-8964-6DD852776E50}" destId="{62F3E90B-DEA9-4291-BE94-BB17C6FE97DD}" srcOrd="1" destOrd="0" parTransId="{24C9530D-F8B4-4B29-864A-E1AE6488BD27}" sibTransId="{B779895C-8994-4A84-BC45-3488605D4C1C}"/>
    <dgm:cxn modelId="{94CAC6A2-B282-43E5-8354-8A0F99D2A0C7}" type="presOf" srcId="{DBDF0AAD-B4B2-4DEE-8635-0CB787416FB1}" destId="{4630080D-95BC-4660-9129-77AB883F81D5}" srcOrd="0" destOrd="3" presId="urn:microsoft.com/office/officeart/2005/8/layout/list1"/>
    <dgm:cxn modelId="{BF3E2EB6-2C25-46F2-AF55-AFBA540EB0D7}" type="presOf" srcId="{C0DC2703-B78B-455F-8964-6DD852776E50}" destId="{000163E8-271C-44E3-B9C3-710C00EDF3DB}" srcOrd="0" destOrd="0" presId="urn:microsoft.com/office/officeart/2005/8/layout/list1"/>
    <dgm:cxn modelId="{5FFB6BC4-0E1A-40C8-A098-9F066531F3EF}" type="presOf" srcId="{ACAA59DE-390B-4123-AEF1-F119433D6388}" destId="{B565556A-792F-4948-8A64-2D39F5535B30}" srcOrd="0" destOrd="0" presId="urn:microsoft.com/office/officeart/2005/8/layout/list1"/>
    <dgm:cxn modelId="{57E37BC7-D185-4770-9ED3-38570F42EA9D}" srcId="{353E1042-9243-4C3E-88FB-07E8CE216747}" destId="{067CE2D9-A1A3-4899-8142-FD687A2640E2}" srcOrd="1" destOrd="0" parTransId="{6BB89876-92F1-4328-BF68-043883E64338}" sibTransId="{809B9666-1964-4C32-BF33-ECF83BAE25E9}"/>
    <dgm:cxn modelId="{E55FB2D4-80A8-43CD-B0ED-6C2CF2662203}" type="presOf" srcId="{515A1219-9101-40BA-AF95-A9041E165697}" destId="{4630080D-95BC-4660-9129-77AB883F81D5}" srcOrd="0" destOrd="1" presId="urn:microsoft.com/office/officeart/2005/8/layout/list1"/>
    <dgm:cxn modelId="{C0AB5AD9-0D1F-4D0B-81DB-7CF849A4B087}" type="presOf" srcId="{1451A239-4228-4347-BA87-A2123BB70379}" destId="{4630080D-95BC-4660-9129-77AB883F81D5}" srcOrd="0" destOrd="2" presId="urn:microsoft.com/office/officeart/2005/8/layout/list1"/>
    <dgm:cxn modelId="{2B3B5DDA-44EC-4EB7-832C-4D59757CAD13}" type="presOf" srcId="{067CE2D9-A1A3-4899-8142-FD687A2640E2}" destId="{306E49AD-4D70-46EE-80FB-21F652276EAA}" srcOrd="0" destOrd="1" presId="urn:microsoft.com/office/officeart/2005/8/layout/list1"/>
    <dgm:cxn modelId="{2990BDE3-C679-40E9-B7C3-4AA1E1514994}" srcId="{353E1042-9243-4C3E-88FB-07E8CE216747}" destId="{707610E0-D17A-4F00-9A93-4C9DBEB551C7}" srcOrd="0" destOrd="0" parTransId="{5624632F-DCAF-45EC-A82C-45EE7CC73666}" sibTransId="{64E663F8-5681-43DE-B48B-D35B95926DCF}"/>
    <dgm:cxn modelId="{3FCE6BEB-CBD6-40A1-9986-520F65C3F310}" type="presOf" srcId="{ACAA59DE-390B-4123-AEF1-F119433D6388}" destId="{34DA9224-B8E9-48F9-9573-02DB2B569D40}" srcOrd="1" destOrd="0" presId="urn:microsoft.com/office/officeart/2005/8/layout/list1"/>
    <dgm:cxn modelId="{D38C7792-EF43-4F96-BA6C-D9807D1DE2B6}" type="presParOf" srcId="{000163E8-271C-44E3-B9C3-710C00EDF3DB}" destId="{1DF9F76F-D267-4E7C-A800-4E4D7EAF86EB}" srcOrd="0" destOrd="0" presId="urn:microsoft.com/office/officeart/2005/8/layout/list1"/>
    <dgm:cxn modelId="{7A47F6CD-DDE1-49BE-890E-95172DE47BDE}" type="presParOf" srcId="{1DF9F76F-D267-4E7C-A800-4E4D7EAF86EB}" destId="{B565556A-792F-4948-8A64-2D39F5535B30}" srcOrd="0" destOrd="0" presId="urn:microsoft.com/office/officeart/2005/8/layout/list1"/>
    <dgm:cxn modelId="{F984B788-1A00-4D69-9D3A-6C3B9756C495}" type="presParOf" srcId="{1DF9F76F-D267-4E7C-A800-4E4D7EAF86EB}" destId="{34DA9224-B8E9-48F9-9573-02DB2B569D40}" srcOrd="1" destOrd="0" presId="urn:microsoft.com/office/officeart/2005/8/layout/list1"/>
    <dgm:cxn modelId="{511A6880-C487-424D-A3DB-9F760D92A2E2}" type="presParOf" srcId="{000163E8-271C-44E3-B9C3-710C00EDF3DB}" destId="{0AEEE0C9-EE89-451F-B84D-BB228778A927}" srcOrd="1" destOrd="0" presId="urn:microsoft.com/office/officeart/2005/8/layout/list1"/>
    <dgm:cxn modelId="{6D7CFB97-DACE-48D2-81B2-4BB682854EFC}" type="presParOf" srcId="{000163E8-271C-44E3-B9C3-710C00EDF3DB}" destId="{85CB746E-5C52-4EB4-90FB-2A4E48AE9F57}" srcOrd="2" destOrd="0" presId="urn:microsoft.com/office/officeart/2005/8/layout/list1"/>
    <dgm:cxn modelId="{BEC3FA62-D499-4864-AA94-641705907751}" type="presParOf" srcId="{000163E8-271C-44E3-B9C3-710C00EDF3DB}" destId="{2C832526-D026-4B53-936E-A9B1AA72FF8C}" srcOrd="3" destOrd="0" presId="urn:microsoft.com/office/officeart/2005/8/layout/list1"/>
    <dgm:cxn modelId="{881BAF81-76D1-40B8-AAF1-4D37B99CBD82}" type="presParOf" srcId="{000163E8-271C-44E3-B9C3-710C00EDF3DB}" destId="{0B1053D1-5C45-4E87-B4A3-D911BD7B2AF3}" srcOrd="4" destOrd="0" presId="urn:microsoft.com/office/officeart/2005/8/layout/list1"/>
    <dgm:cxn modelId="{4A17986B-1228-4EB4-B699-E2FB7915A40C}" type="presParOf" srcId="{0B1053D1-5C45-4E87-B4A3-D911BD7B2AF3}" destId="{BC2B1B9A-F984-46ED-9E34-9F5BA8953785}" srcOrd="0" destOrd="0" presId="urn:microsoft.com/office/officeart/2005/8/layout/list1"/>
    <dgm:cxn modelId="{EC4AE8A7-3E82-4CED-8F91-1C04E71C3177}" type="presParOf" srcId="{0B1053D1-5C45-4E87-B4A3-D911BD7B2AF3}" destId="{B22A5DBF-616B-4D41-90C7-457D42604AD7}" srcOrd="1" destOrd="0" presId="urn:microsoft.com/office/officeart/2005/8/layout/list1"/>
    <dgm:cxn modelId="{EF1A9BD6-D435-476D-80F4-4756F536275E}" type="presParOf" srcId="{000163E8-271C-44E3-B9C3-710C00EDF3DB}" destId="{4D207B9E-96ED-42EE-8377-147B7F6F03EA}" srcOrd="5" destOrd="0" presId="urn:microsoft.com/office/officeart/2005/8/layout/list1"/>
    <dgm:cxn modelId="{582C1F70-BFFA-4214-BEA2-20069FBFD003}" type="presParOf" srcId="{000163E8-271C-44E3-B9C3-710C00EDF3DB}" destId="{4630080D-95BC-4660-9129-77AB883F81D5}" srcOrd="6" destOrd="0" presId="urn:microsoft.com/office/officeart/2005/8/layout/list1"/>
    <dgm:cxn modelId="{C1717D68-3E5E-4E40-8930-4E7B84ACF9EA}" type="presParOf" srcId="{000163E8-271C-44E3-B9C3-710C00EDF3DB}" destId="{A02A6A3E-F25B-42FB-B2F7-D1C535E2AC2B}" srcOrd="7" destOrd="0" presId="urn:microsoft.com/office/officeart/2005/8/layout/list1"/>
    <dgm:cxn modelId="{B4C696F5-BB25-4485-8EBE-D2DF0D3FBC8E}" type="presParOf" srcId="{000163E8-271C-44E3-B9C3-710C00EDF3DB}" destId="{72007293-9C36-4C19-BBC8-C1AA93C3E33D}" srcOrd="8" destOrd="0" presId="urn:microsoft.com/office/officeart/2005/8/layout/list1"/>
    <dgm:cxn modelId="{330AF65C-9810-4A0C-8E90-95798D4BBEF0}" type="presParOf" srcId="{72007293-9C36-4C19-BBC8-C1AA93C3E33D}" destId="{76801F69-998C-4147-ADC1-1D5D99CC8E16}" srcOrd="0" destOrd="0" presId="urn:microsoft.com/office/officeart/2005/8/layout/list1"/>
    <dgm:cxn modelId="{6A620AFB-B8DA-44CA-A29F-291ADF38394E}" type="presParOf" srcId="{72007293-9C36-4C19-BBC8-C1AA93C3E33D}" destId="{F40563FB-CF9B-4CC4-A7FC-F45E598FC51A}" srcOrd="1" destOrd="0" presId="urn:microsoft.com/office/officeart/2005/8/layout/list1"/>
    <dgm:cxn modelId="{85FF4B91-3A20-4CFD-A318-45B0E5DC4202}" type="presParOf" srcId="{000163E8-271C-44E3-B9C3-710C00EDF3DB}" destId="{FAA829B3-0155-45AD-86BB-C40E3B3725D6}" srcOrd="9" destOrd="0" presId="urn:microsoft.com/office/officeart/2005/8/layout/list1"/>
    <dgm:cxn modelId="{1B026D55-2CDD-473F-A6B4-274CE8E77E20}" type="presParOf" srcId="{000163E8-271C-44E3-B9C3-710C00EDF3DB}" destId="{306E49AD-4D70-46EE-80FB-21F652276EA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9F0CA-A0DB-45E5-9130-6E94AECF505A}" type="doc">
      <dgm:prSet loTypeId="urn:microsoft.com/office/officeart/2005/8/layout/list1" loCatId="list" qsTypeId="urn:microsoft.com/office/officeart/2005/8/quickstyle/simple4" qsCatId="simple" csTypeId="urn:microsoft.com/office/officeart/2005/8/colors/accent2_2" csCatId="accent2"/>
      <dgm:spPr/>
      <dgm:t>
        <a:bodyPr/>
        <a:lstStyle/>
        <a:p>
          <a:endParaRPr lang="en-US"/>
        </a:p>
      </dgm:t>
    </dgm:pt>
    <dgm:pt modelId="{3F192DF2-CD1A-49C9-BD72-9B3610D73F5F}">
      <dgm:prSet/>
      <dgm:spPr/>
      <dgm:t>
        <a:bodyPr/>
        <a:lstStyle/>
        <a:p>
          <a:r>
            <a:rPr lang="de-DE"/>
            <a:t>Umbau Teil 2</a:t>
          </a:r>
          <a:endParaRPr lang="en-US"/>
        </a:p>
      </dgm:t>
    </dgm:pt>
    <dgm:pt modelId="{35491210-D12F-4622-9913-FF08B89DB06F}" type="parTrans" cxnId="{DDA21BB9-55F0-4CA9-A45D-02AEA778FC77}">
      <dgm:prSet/>
      <dgm:spPr/>
      <dgm:t>
        <a:bodyPr/>
        <a:lstStyle/>
        <a:p>
          <a:endParaRPr lang="en-US"/>
        </a:p>
      </dgm:t>
    </dgm:pt>
    <dgm:pt modelId="{805B1A12-B73D-4DB5-B4AD-F843784F1FE9}" type="sibTrans" cxnId="{DDA21BB9-55F0-4CA9-A45D-02AEA778FC77}">
      <dgm:prSet/>
      <dgm:spPr/>
      <dgm:t>
        <a:bodyPr/>
        <a:lstStyle/>
        <a:p>
          <a:endParaRPr lang="en-US"/>
        </a:p>
      </dgm:t>
    </dgm:pt>
    <dgm:pt modelId="{6C752B68-F149-4776-A33E-89660FB3B4D4}">
      <dgm:prSet/>
      <dgm:spPr/>
      <dgm:t>
        <a:bodyPr/>
        <a:lstStyle/>
        <a:p>
          <a:r>
            <a:rPr lang="de-DE"/>
            <a:t>Stadtgeschichte (Winter 2026 Fenster/LV/Förderanträge)</a:t>
          </a:r>
          <a:endParaRPr lang="en-US"/>
        </a:p>
      </dgm:t>
    </dgm:pt>
    <dgm:pt modelId="{E1CEDB11-4E66-4E8C-9D96-1269852E35F2}" type="parTrans" cxnId="{ABCFF196-307B-4C47-A974-3FBCCDC08D74}">
      <dgm:prSet/>
      <dgm:spPr/>
      <dgm:t>
        <a:bodyPr/>
        <a:lstStyle/>
        <a:p>
          <a:endParaRPr lang="en-US"/>
        </a:p>
      </dgm:t>
    </dgm:pt>
    <dgm:pt modelId="{2449D2FE-DFC3-4EC0-8E6D-36A347287DE6}" type="sibTrans" cxnId="{ABCFF196-307B-4C47-A974-3FBCCDC08D74}">
      <dgm:prSet/>
      <dgm:spPr/>
      <dgm:t>
        <a:bodyPr/>
        <a:lstStyle/>
        <a:p>
          <a:endParaRPr lang="en-US"/>
        </a:p>
      </dgm:t>
    </dgm:pt>
    <dgm:pt modelId="{558B3C43-9894-4755-AF0D-A754AA81FA2C}">
      <dgm:prSet/>
      <dgm:spPr/>
      <dgm:t>
        <a:bodyPr/>
        <a:lstStyle/>
        <a:p>
          <a:r>
            <a:rPr lang="de-DE"/>
            <a:t>Fenster sollen als Texttafeln und für Bilder genutzt werden</a:t>
          </a:r>
          <a:endParaRPr lang="en-US"/>
        </a:p>
      </dgm:t>
    </dgm:pt>
    <dgm:pt modelId="{09904179-4EF4-437D-A622-4374287DA8D0}" type="parTrans" cxnId="{FF39F329-7E39-40DC-8D8E-FE662AFC3237}">
      <dgm:prSet/>
      <dgm:spPr/>
      <dgm:t>
        <a:bodyPr/>
        <a:lstStyle/>
        <a:p>
          <a:endParaRPr lang="en-US"/>
        </a:p>
      </dgm:t>
    </dgm:pt>
    <dgm:pt modelId="{05526178-0D47-4FEA-A4CD-3D452B9F1AD5}" type="sibTrans" cxnId="{FF39F329-7E39-40DC-8D8E-FE662AFC3237}">
      <dgm:prSet/>
      <dgm:spPr/>
      <dgm:t>
        <a:bodyPr/>
        <a:lstStyle/>
        <a:p>
          <a:endParaRPr lang="en-US"/>
        </a:p>
      </dgm:t>
    </dgm:pt>
    <dgm:pt modelId="{DD8E24E3-8708-44D7-9AD9-5C9BF2F1B66C}">
      <dgm:prSet/>
      <dgm:spPr/>
      <dgm:t>
        <a:bodyPr/>
        <a:lstStyle/>
        <a:p>
          <a:r>
            <a:rPr lang="de-DE"/>
            <a:t>Konzeption „immersive“ Inszenierungen („sprechende Räume“)</a:t>
          </a:r>
          <a:endParaRPr lang="en-US"/>
        </a:p>
      </dgm:t>
    </dgm:pt>
    <dgm:pt modelId="{5C0DB4C2-C98D-47D9-A589-42A7F9B35709}" type="parTrans" cxnId="{8D48327E-1D0B-46B3-B641-EF15AC732CFA}">
      <dgm:prSet/>
      <dgm:spPr/>
      <dgm:t>
        <a:bodyPr/>
        <a:lstStyle/>
        <a:p>
          <a:endParaRPr lang="en-US"/>
        </a:p>
      </dgm:t>
    </dgm:pt>
    <dgm:pt modelId="{F8C9BCB7-3B99-4E7A-80A2-A21052611C91}" type="sibTrans" cxnId="{8D48327E-1D0B-46B3-B641-EF15AC732CFA}">
      <dgm:prSet/>
      <dgm:spPr/>
      <dgm:t>
        <a:bodyPr/>
        <a:lstStyle/>
        <a:p>
          <a:endParaRPr lang="en-US"/>
        </a:p>
      </dgm:t>
    </dgm:pt>
    <dgm:pt modelId="{BA2E0196-09FE-47E2-B511-702989C88A48}">
      <dgm:prSet/>
      <dgm:spPr/>
      <dgm:t>
        <a:bodyPr/>
        <a:lstStyle/>
        <a:p>
          <a:r>
            <a:rPr lang="de-DE"/>
            <a:t>Bergbauabteilung (noch kein Zeitplan)</a:t>
          </a:r>
          <a:endParaRPr lang="en-US"/>
        </a:p>
      </dgm:t>
    </dgm:pt>
    <dgm:pt modelId="{4208AF27-CF1D-49C5-983A-B19F5E6CE2C3}" type="parTrans" cxnId="{505542DD-CBAC-483A-B86A-0FBCE0CE5133}">
      <dgm:prSet/>
      <dgm:spPr/>
      <dgm:t>
        <a:bodyPr/>
        <a:lstStyle/>
        <a:p>
          <a:endParaRPr lang="en-US"/>
        </a:p>
      </dgm:t>
    </dgm:pt>
    <dgm:pt modelId="{F45543A9-ACFE-4493-BADC-B8CBB8AB0D21}" type="sibTrans" cxnId="{505542DD-CBAC-483A-B86A-0FBCE0CE5133}">
      <dgm:prSet/>
      <dgm:spPr/>
      <dgm:t>
        <a:bodyPr/>
        <a:lstStyle/>
        <a:p>
          <a:endParaRPr lang="en-US"/>
        </a:p>
      </dgm:t>
    </dgm:pt>
    <dgm:pt modelId="{A2E8F751-5F88-4237-873E-DB4F87046303}">
      <dgm:prSet/>
      <dgm:spPr/>
      <dgm:t>
        <a:bodyPr/>
        <a:lstStyle/>
        <a:p>
          <a:r>
            <a:rPr lang="de-DE"/>
            <a:t>in Kooperation mit dem Geschichtskreis haus Aden/Grimberg 3/4</a:t>
          </a:r>
          <a:endParaRPr lang="en-US"/>
        </a:p>
      </dgm:t>
    </dgm:pt>
    <dgm:pt modelId="{D5699331-0822-4CD6-B0E7-271B3552ED5D}" type="parTrans" cxnId="{6E34C24D-4519-483E-8436-60BCBED0AF1F}">
      <dgm:prSet/>
      <dgm:spPr/>
      <dgm:t>
        <a:bodyPr/>
        <a:lstStyle/>
        <a:p>
          <a:endParaRPr lang="en-US"/>
        </a:p>
      </dgm:t>
    </dgm:pt>
    <dgm:pt modelId="{4652F257-1CEF-4FC9-BFA1-0FFDB711E7CF}" type="sibTrans" cxnId="{6E34C24D-4519-483E-8436-60BCBED0AF1F}">
      <dgm:prSet/>
      <dgm:spPr/>
      <dgm:t>
        <a:bodyPr/>
        <a:lstStyle/>
        <a:p>
          <a:endParaRPr lang="en-US"/>
        </a:p>
      </dgm:t>
    </dgm:pt>
    <dgm:pt modelId="{9018732E-12A0-471F-9E68-1AB15D1D553B}">
      <dgm:prSet/>
      <dgm:spPr/>
      <dgm:t>
        <a:bodyPr/>
        <a:lstStyle/>
        <a:p>
          <a:r>
            <a:rPr lang="de-DE"/>
            <a:t>Konzeption „Identität (Kumpels und Maloche)“</a:t>
          </a:r>
          <a:endParaRPr lang="en-US"/>
        </a:p>
      </dgm:t>
    </dgm:pt>
    <dgm:pt modelId="{7BFB44CA-BD47-4922-BC1F-0EAC9B6B7950}" type="parTrans" cxnId="{8585A409-4141-424C-A66B-FE57DEF38509}">
      <dgm:prSet/>
      <dgm:spPr/>
      <dgm:t>
        <a:bodyPr/>
        <a:lstStyle/>
        <a:p>
          <a:endParaRPr lang="en-US"/>
        </a:p>
      </dgm:t>
    </dgm:pt>
    <dgm:pt modelId="{3DAD761A-E402-438C-A63F-5F97FA710338}" type="sibTrans" cxnId="{8585A409-4141-424C-A66B-FE57DEF38509}">
      <dgm:prSet/>
      <dgm:spPr/>
      <dgm:t>
        <a:bodyPr/>
        <a:lstStyle/>
        <a:p>
          <a:endParaRPr lang="en-US"/>
        </a:p>
      </dgm:t>
    </dgm:pt>
    <dgm:pt modelId="{194B2408-2D00-41DB-BAC8-8245E8A3E5DB}" type="pres">
      <dgm:prSet presAssocID="{DFD9F0CA-A0DB-45E5-9130-6E94AECF505A}" presName="linear" presStyleCnt="0">
        <dgm:presLayoutVars>
          <dgm:dir/>
          <dgm:animLvl val="lvl"/>
          <dgm:resizeHandles val="exact"/>
        </dgm:presLayoutVars>
      </dgm:prSet>
      <dgm:spPr/>
    </dgm:pt>
    <dgm:pt modelId="{65AD2D4C-569E-4DC5-BD40-6EEB089D88A3}" type="pres">
      <dgm:prSet presAssocID="{3F192DF2-CD1A-49C9-BD72-9B3610D73F5F}" presName="parentLin" presStyleCnt="0"/>
      <dgm:spPr/>
    </dgm:pt>
    <dgm:pt modelId="{EC2331C2-C084-4E81-AD33-B8DC2C520BE0}" type="pres">
      <dgm:prSet presAssocID="{3F192DF2-CD1A-49C9-BD72-9B3610D73F5F}" presName="parentLeftMargin" presStyleLbl="node1" presStyleIdx="0" presStyleCnt="3"/>
      <dgm:spPr/>
    </dgm:pt>
    <dgm:pt modelId="{114BF411-B256-43A0-8789-DFB25242722C}" type="pres">
      <dgm:prSet presAssocID="{3F192DF2-CD1A-49C9-BD72-9B3610D73F5F}" presName="parentText" presStyleLbl="node1" presStyleIdx="0" presStyleCnt="3">
        <dgm:presLayoutVars>
          <dgm:chMax val="0"/>
          <dgm:bulletEnabled val="1"/>
        </dgm:presLayoutVars>
      </dgm:prSet>
      <dgm:spPr/>
    </dgm:pt>
    <dgm:pt modelId="{6B4DB5AB-A6EA-4B78-8348-A103C3506715}" type="pres">
      <dgm:prSet presAssocID="{3F192DF2-CD1A-49C9-BD72-9B3610D73F5F}" presName="negativeSpace" presStyleCnt="0"/>
      <dgm:spPr/>
    </dgm:pt>
    <dgm:pt modelId="{C8F70F05-E59D-421D-8A00-ADFAFF1DFACF}" type="pres">
      <dgm:prSet presAssocID="{3F192DF2-CD1A-49C9-BD72-9B3610D73F5F}" presName="childText" presStyleLbl="conFgAcc1" presStyleIdx="0" presStyleCnt="3">
        <dgm:presLayoutVars>
          <dgm:bulletEnabled val="1"/>
        </dgm:presLayoutVars>
      </dgm:prSet>
      <dgm:spPr/>
    </dgm:pt>
    <dgm:pt modelId="{910739FC-C550-4170-93E5-FADBD4E7567A}" type="pres">
      <dgm:prSet presAssocID="{805B1A12-B73D-4DB5-B4AD-F843784F1FE9}" presName="spaceBetweenRectangles" presStyleCnt="0"/>
      <dgm:spPr/>
    </dgm:pt>
    <dgm:pt modelId="{22500B19-DF5C-4954-A366-C35A7CC1C7B3}" type="pres">
      <dgm:prSet presAssocID="{6C752B68-F149-4776-A33E-89660FB3B4D4}" presName="parentLin" presStyleCnt="0"/>
      <dgm:spPr/>
    </dgm:pt>
    <dgm:pt modelId="{B945698A-6D0E-40D1-A16C-6B0AFD9568D9}" type="pres">
      <dgm:prSet presAssocID="{6C752B68-F149-4776-A33E-89660FB3B4D4}" presName="parentLeftMargin" presStyleLbl="node1" presStyleIdx="0" presStyleCnt="3"/>
      <dgm:spPr/>
    </dgm:pt>
    <dgm:pt modelId="{6137D9A6-E2A3-4EA0-89E5-D7C7F1C4850F}" type="pres">
      <dgm:prSet presAssocID="{6C752B68-F149-4776-A33E-89660FB3B4D4}" presName="parentText" presStyleLbl="node1" presStyleIdx="1" presStyleCnt="3">
        <dgm:presLayoutVars>
          <dgm:chMax val="0"/>
          <dgm:bulletEnabled val="1"/>
        </dgm:presLayoutVars>
      </dgm:prSet>
      <dgm:spPr/>
    </dgm:pt>
    <dgm:pt modelId="{7C08A25C-0198-439C-9931-04F09620F1CB}" type="pres">
      <dgm:prSet presAssocID="{6C752B68-F149-4776-A33E-89660FB3B4D4}" presName="negativeSpace" presStyleCnt="0"/>
      <dgm:spPr/>
    </dgm:pt>
    <dgm:pt modelId="{450811CE-8719-4278-B2C2-40D17A9C9B39}" type="pres">
      <dgm:prSet presAssocID="{6C752B68-F149-4776-A33E-89660FB3B4D4}" presName="childText" presStyleLbl="conFgAcc1" presStyleIdx="1" presStyleCnt="3">
        <dgm:presLayoutVars>
          <dgm:bulletEnabled val="1"/>
        </dgm:presLayoutVars>
      </dgm:prSet>
      <dgm:spPr/>
    </dgm:pt>
    <dgm:pt modelId="{87A55374-9116-4F61-9C82-89680ED72040}" type="pres">
      <dgm:prSet presAssocID="{2449D2FE-DFC3-4EC0-8E6D-36A347287DE6}" presName="spaceBetweenRectangles" presStyleCnt="0"/>
      <dgm:spPr/>
    </dgm:pt>
    <dgm:pt modelId="{57DD129F-68BE-4B86-AA04-8A0081D1C093}" type="pres">
      <dgm:prSet presAssocID="{BA2E0196-09FE-47E2-B511-702989C88A48}" presName="parentLin" presStyleCnt="0"/>
      <dgm:spPr/>
    </dgm:pt>
    <dgm:pt modelId="{25AD7465-15A6-4BFE-8AC6-EBA2C547D447}" type="pres">
      <dgm:prSet presAssocID="{BA2E0196-09FE-47E2-B511-702989C88A48}" presName="parentLeftMargin" presStyleLbl="node1" presStyleIdx="1" presStyleCnt="3"/>
      <dgm:spPr/>
    </dgm:pt>
    <dgm:pt modelId="{84A5DB67-B5F2-404D-8DF3-5D28A05F5BF9}" type="pres">
      <dgm:prSet presAssocID="{BA2E0196-09FE-47E2-B511-702989C88A48}" presName="parentText" presStyleLbl="node1" presStyleIdx="2" presStyleCnt="3">
        <dgm:presLayoutVars>
          <dgm:chMax val="0"/>
          <dgm:bulletEnabled val="1"/>
        </dgm:presLayoutVars>
      </dgm:prSet>
      <dgm:spPr/>
    </dgm:pt>
    <dgm:pt modelId="{34206CB7-9ECE-42F9-8C64-2D84B2585B4A}" type="pres">
      <dgm:prSet presAssocID="{BA2E0196-09FE-47E2-B511-702989C88A48}" presName="negativeSpace" presStyleCnt="0"/>
      <dgm:spPr/>
    </dgm:pt>
    <dgm:pt modelId="{FAF29887-F4B3-410F-8C1D-8D309A780399}" type="pres">
      <dgm:prSet presAssocID="{BA2E0196-09FE-47E2-B511-702989C88A48}" presName="childText" presStyleLbl="conFgAcc1" presStyleIdx="2" presStyleCnt="3">
        <dgm:presLayoutVars>
          <dgm:bulletEnabled val="1"/>
        </dgm:presLayoutVars>
      </dgm:prSet>
      <dgm:spPr/>
    </dgm:pt>
  </dgm:ptLst>
  <dgm:cxnLst>
    <dgm:cxn modelId="{8585A409-4141-424C-A66B-FE57DEF38509}" srcId="{BA2E0196-09FE-47E2-B511-702989C88A48}" destId="{9018732E-12A0-471F-9E68-1AB15D1D553B}" srcOrd="1" destOrd="0" parTransId="{7BFB44CA-BD47-4922-BC1F-0EAC9B6B7950}" sibTransId="{3DAD761A-E402-438C-A63F-5F97FA710338}"/>
    <dgm:cxn modelId="{48B2820B-753C-4E79-BDD4-271B0C01101D}" type="presOf" srcId="{BA2E0196-09FE-47E2-B511-702989C88A48}" destId="{84A5DB67-B5F2-404D-8DF3-5D28A05F5BF9}" srcOrd="1" destOrd="0" presId="urn:microsoft.com/office/officeart/2005/8/layout/list1"/>
    <dgm:cxn modelId="{0015AD0D-7991-47C7-92C3-5903EF39DAA0}" type="presOf" srcId="{558B3C43-9894-4755-AF0D-A754AA81FA2C}" destId="{450811CE-8719-4278-B2C2-40D17A9C9B39}" srcOrd="0" destOrd="0" presId="urn:microsoft.com/office/officeart/2005/8/layout/list1"/>
    <dgm:cxn modelId="{FF39F329-7E39-40DC-8D8E-FE662AFC3237}" srcId="{6C752B68-F149-4776-A33E-89660FB3B4D4}" destId="{558B3C43-9894-4755-AF0D-A754AA81FA2C}" srcOrd="0" destOrd="0" parTransId="{09904179-4EF4-437D-A622-4374287DA8D0}" sibTransId="{05526178-0D47-4FEA-A4CD-3D452B9F1AD5}"/>
    <dgm:cxn modelId="{6C4C8D5C-3C22-4B95-9995-D4B450179B81}" type="presOf" srcId="{DFD9F0CA-A0DB-45E5-9130-6E94AECF505A}" destId="{194B2408-2D00-41DB-BAC8-8245E8A3E5DB}" srcOrd="0" destOrd="0" presId="urn:microsoft.com/office/officeart/2005/8/layout/list1"/>
    <dgm:cxn modelId="{6E34C24D-4519-483E-8436-60BCBED0AF1F}" srcId="{BA2E0196-09FE-47E2-B511-702989C88A48}" destId="{A2E8F751-5F88-4237-873E-DB4F87046303}" srcOrd="0" destOrd="0" parTransId="{D5699331-0822-4CD6-B0E7-271B3552ED5D}" sibTransId="{4652F257-1CEF-4FC9-BFA1-0FFDB711E7CF}"/>
    <dgm:cxn modelId="{F69A9275-C94F-4D89-BDE0-2153CBC78C39}" type="presOf" srcId="{3F192DF2-CD1A-49C9-BD72-9B3610D73F5F}" destId="{EC2331C2-C084-4E81-AD33-B8DC2C520BE0}" srcOrd="0" destOrd="0" presId="urn:microsoft.com/office/officeart/2005/8/layout/list1"/>
    <dgm:cxn modelId="{0CE4887D-5259-4F62-AD6F-DF45BB6E16C1}" type="presOf" srcId="{BA2E0196-09FE-47E2-B511-702989C88A48}" destId="{25AD7465-15A6-4BFE-8AC6-EBA2C547D447}" srcOrd="0" destOrd="0" presId="urn:microsoft.com/office/officeart/2005/8/layout/list1"/>
    <dgm:cxn modelId="{8D48327E-1D0B-46B3-B641-EF15AC732CFA}" srcId="{6C752B68-F149-4776-A33E-89660FB3B4D4}" destId="{DD8E24E3-8708-44D7-9AD9-5C9BF2F1B66C}" srcOrd="1" destOrd="0" parTransId="{5C0DB4C2-C98D-47D9-A589-42A7F9B35709}" sibTransId="{F8C9BCB7-3B99-4E7A-80A2-A21052611C91}"/>
    <dgm:cxn modelId="{3FFFE890-9920-4856-8C98-57C5FEF61D20}" type="presOf" srcId="{3F192DF2-CD1A-49C9-BD72-9B3610D73F5F}" destId="{114BF411-B256-43A0-8789-DFB25242722C}" srcOrd="1" destOrd="0" presId="urn:microsoft.com/office/officeart/2005/8/layout/list1"/>
    <dgm:cxn modelId="{ABCFF196-307B-4C47-A974-3FBCCDC08D74}" srcId="{DFD9F0CA-A0DB-45E5-9130-6E94AECF505A}" destId="{6C752B68-F149-4776-A33E-89660FB3B4D4}" srcOrd="1" destOrd="0" parTransId="{E1CEDB11-4E66-4E8C-9D96-1269852E35F2}" sibTransId="{2449D2FE-DFC3-4EC0-8E6D-36A347287DE6}"/>
    <dgm:cxn modelId="{DDA21BB9-55F0-4CA9-A45D-02AEA778FC77}" srcId="{DFD9F0CA-A0DB-45E5-9130-6E94AECF505A}" destId="{3F192DF2-CD1A-49C9-BD72-9B3610D73F5F}" srcOrd="0" destOrd="0" parTransId="{35491210-D12F-4622-9913-FF08B89DB06F}" sibTransId="{805B1A12-B73D-4DB5-B4AD-F843784F1FE9}"/>
    <dgm:cxn modelId="{C34117C3-971E-4C28-B155-B236E247A365}" type="presOf" srcId="{A2E8F751-5F88-4237-873E-DB4F87046303}" destId="{FAF29887-F4B3-410F-8C1D-8D309A780399}" srcOrd="0" destOrd="0" presId="urn:microsoft.com/office/officeart/2005/8/layout/list1"/>
    <dgm:cxn modelId="{EC22EBC8-612F-4A90-B021-CA76D3665CA3}" type="presOf" srcId="{9018732E-12A0-471F-9E68-1AB15D1D553B}" destId="{FAF29887-F4B3-410F-8C1D-8D309A780399}" srcOrd="0" destOrd="1" presId="urn:microsoft.com/office/officeart/2005/8/layout/list1"/>
    <dgm:cxn modelId="{D9ACFBC8-DB7A-4F58-8950-52B786EA9DBB}" type="presOf" srcId="{6C752B68-F149-4776-A33E-89660FB3B4D4}" destId="{B945698A-6D0E-40D1-A16C-6B0AFD9568D9}" srcOrd="0" destOrd="0" presId="urn:microsoft.com/office/officeart/2005/8/layout/list1"/>
    <dgm:cxn modelId="{505542DD-CBAC-483A-B86A-0FBCE0CE5133}" srcId="{DFD9F0CA-A0DB-45E5-9130-6E94AECF505A}" destId="{BA2E0196-09FE-47E2-B511-702989C88A48}" srcOrd="2" destOrd="0" parTransId="{4208AF27-CF1D-49C5-983A-B19F5E6CE2C3}" sibTransId="{F45543A9-ACFE-4493-BADC-B8CBB8AB0D21}"/>
    <dgm:cxn modelId="{12F90BE3-4D1F-4237-A7DD-1F2C589C56EB}" type="presOf" srcId="{6C752B68-F149-4776-A33E-89660FB3B4D4}" destId="{6137D9A6-E2A3-4EA0-89E5-D7C7F1C4850F}" srcOrd="1" destOrd="0" presId="urn:microsoft.com/office/officeart/2005/8/layout/list1"/>
    <dgm:cxn modelId="{32A873EE-9EA0-4203-BAAF-D9165B1F1FCC}" type="presOf" srcId="{DD8E24E3-8708-44D7-9AD9-5C9BF2F1B66C}" destId="{450811CE-8719-4278-B2C2-40D17A9C9B39}" srcOrd="0" destOrd="1" presId="urn:microsoft.com/office/officeart/2005/8/layout/list1"/>
    <dgm:cxn modelId="{D034D473-3EA4-4770-9AE5-B2F89D83A63D}" type="presParOf" srcId="{194B2408-2D00-41DB-BAC8-8245E8A3E5DB}" destId="{65AD2D4C-569E-4DC5-BD40-6EEB089D88A3}" srcOrd="0" destOrd="0" presId="urn:microsoft.com/office/officeart/2005/8/layout/list1"/>
    <dgm:cxn modelId="{D14E810E-BA1A-4D39-ABFB-C4918534451A}" type="presParOf" srcId="{65AD2D4C-569E-4DC5-BD40-6EEB089D88A3}" destId="{EC2331C2-C084-4E81-AD33-B8DC2C520BE0}" srcOrd="0" destOrd="0" presId="urn:microsoft.com/office/officeart/2005/8/layout/list1"/>
    <dgm:cxn modelId="{72F93CFA-9186-4970-ADE9-FFAC7AC6B7B6}" type="presParOf" srcId="{65AD2D4C-569E-4DC5-BD40-6EEB089D88A3}" destId="{114BF411-B256-43A0-8789-DFB25242722C}" srcOrd="1" destOrd="0" presId="urn:microsoft.com/office/officeart/2005/8/layout/list1"/>
    <dgm:cxn modelId="{4E290934-BB8A-491D-B4D7-E1F1C47DA74E}" type="presParOf" srcId="{194B2408-2D00-41DB-BAC8-8245E8A3E5DB}" destId="{6B4DB5AB-A6EA-4B78-8348-A103C3506715}" srcOrd="1" destOrd="0" presId="urn:microsoft.com/office/officeart/2005/8/layout/list1"/>
    <dgm:cxn modelId="{408199FB-C0FD-408D-8DF6-0B2F9E7BD0E4}" type="presParOf" srcId="{194B2408-2D00-41DB-BAC8-8245E8A3E5DB}" destId="{C8F70F05-E59D-421D-8A00-ADFAFF1DFACF}" srcOrd="2" destOrd="0" presId="urn:microsoft.com/office/officeart/2005/8/layout/list1"/>
    <dgm:cxn modelId="{73801D21-E5B4-447F-83F9-BD1C66E5F9A8}" type="presParOf" srcId="{194B2408-2D00-41DB-BAC8-8245E8A3E5DB}" destId="{910739FC-C550-4170-93E5-FADBD4E7567A}" srcOrd="3" destOrd="0" presId="urn:microsoft.com/office/officeart/2005/8/layout/list1"/>
    <dgm:cxn modelId="{CC4A9434-BD89-4181-AA8B-B973FFB9E1ED}" type="presParOf" srcId="{194B2408-2D00-41DB-BAC8-8245E8A3E5DB}" destId="{22500B19-DF5C-4954-A366-C35A7CC1C7B3}" srcOrd="4" destOrd="0" presId="urn:microsoft.com/office/officeart/2005/8/layout/list1"/>
    <dgm:cxn modelId="{EFCCB2E2-D657-47CF-86C8-4E75A9326AB9}" type="presParOf" srcId="{22500B19-DF5C-4954-A366-C35A7CC1C7B3}" destId="{B945698A-6D0E-40D1-A16C-6B0AFD9568D9}" srcOrd="0" destOrd="0" presId="urn:microsoft.com/office/officeart/2005/8/layout/list1"/>
    <dgm:cxn modelId="{76947108-5D15-4FE8-A385-403ACEBD2A9F}" type="presParOf" srcId="{22500B19-DF5C-4954-A366-C35A7CC1C7B3}" destId="{6137D9A6-E2A3-4EA0-89E5-D7C7F1C4850F}" srcOrd="1" destOrd="0" presId="urn:microsoft.com/office/officeart/2005/8/layout/list1"/>
    <dgm:cxn modelId="{DCEAF34D-0F3D-4DC1-8B14-2680371F3066}" type="presParOf" srcId="{194B2408-2D00-41DB-BAC8-8245E8A3E5DB}" destId="{7C08A25C-0198-439C-9931-04F09620F1CB}" srcOrd="5" destOrd="0" presId="urn:microsoft.com/office/officeart/2005/8/layout/list1"/>
    <dgm:cxn modelId="{5EDB29FC-D923-4169-8F5B-53B068FA4F37}" type="presParOf" srcId="{194B2408-2D00-41DB-BAC8-8245E8A3E5DB}" destId="{450811CE-8719-4278-B2C2-40D17A9C9B39}" srcOrd="6" destOrd="0" presId="urn:microsoft.com/office/officeart/2005/8/layout/list1"/>
    <dgm:cxn modelId="{F6FD287D-2640-4A83-A0EC-1418A73645AD}" type="presParOf" srcId="{194B2408-2D00-41DB-BAC8-8245E8A3E5DB}" destId="{87A55374-9116-4F61-9C82-89680ED72040}" srcOrd="7" destOrd="0" presId="urn:microsoft.com/office/officeart/2005/8/layout/list1"/>
    <dgm:cxn modelId="{C9EE9C40-593E-4286-BABC-838597049F85}" type="presParOf" srcId="{194B2408-2D00-41DB-BAC8-8245E8A3E5DB}" destId="{57DD129F-68BE-4B86-AA04-8A0081D1C093}" srcOrd="8" destOrd="0" presId="urn:microsoft.com/office/officeart/2005/8/layout/list1"/>
    <dgm:cxn modelId="{60284BA8-4832-42B6-A13D-893292896AF9}" type="presParOf" srcId="{57DD129F-68BE-4B86-AA04-8A0081D1C093}" destId="{25AD7465-15A6-4BFE-8AC6-EBA2C547D447}" srcOrd="0" destOrd="0" presId="urn:microsoft.com/office/officeart/2005/8/layout/list1"/>
    <dgm:cxn modelId="{7E9B8F8A-413D-481C-9558-80103759D798}" type="presParOf" srcId="{57DD129F-68BE-4B86-AA04-8A0081D1C093}" destId="{84A5DB67-B5F2-404D-8DF3-5D28A05F5BF9}" srcOrd="1" destOrd="0" presId="urn:microsoft.com/office/officeart/2005/8/layout/list1"/>
    <dgm:cxn modelId="{E96DEA91-BE21-41F9-858E-9FFD0BEDBAEB}" type="presParOf" srcId="{194B2408-2D00-41DB-BAC8-8245E8A3E5DB}" destId="{34206CB7-9ECE-42F9-8C64-2D84B2585B4A}" srcOrd="9" destOrd="0" presId="urn:microsoft.com/office/officeart/2005/8/layout/list1"/>
    <dgm:cxn modelId="{5EAA02D4-1F8C-4F68-9A2B-67B50653B3A1}" type="presParOf" srcId="{194B2408-2D00-41DB-BAC8-8245E8A3E5DB}" destId="{FAF29887-F4B3-410F-8C1D-8D309A78039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B746E-5C52-4EB4-90FB-2A4E48AE9F57}">
      <dsp:nvSpPr>
        <dsp:cNvPr id="0" name=""/>
        <dsp:cNvSpPr/>
      </dsp:nvSpPr>
      <dsp:spPr>
        <a:xfrm>
          <a:off x="0" y="372203"/>
          <a:ext cx="10515600" cy="453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4DA9224-B8E9-48F9-9573-02DB2B569D40}">
      <dsp:nvSpPr>
        <dsp:cNvPr id="0" name=""/>
        <dsp:cNvSpPr/>
      </dsp:nvSpPr>
      <dsp:spPr>
        <a:xfrm>
          <a:off x="525780" y="106523"/>
          <a:ext cx="7360920"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de-DE" sz="1800" kern="1200"/>
            <a:t>Umbau Teil 1</a:t>
          </a:r>
          <a:endParaRPr lang="en-US" sz="1800" kern="1200"/>
        </a:p>
      </dsp:txBody>
      <dsp:txXfrm>
        <a:off x="551719" y="132462"/>
        <a:ext cx="7309042" cy="479482"/>
      </dsp:txXfrm>
    </dsp:sp>
    <dsp:sp modelId="{4630080D-95BC-4660-9129-77AB883F81D5}">
      <dsp:nvSpPr>
        <dsp:cNvPr id="0" name=""/>
        <dsp:cNvSpPr/>
      </dsp:nvSpPr>
      <dsp:spPr>
        <a:xfrm>
          <a:off x="0" y="1188683"/>
          <a:ext cx="10515600" cy="16443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de-DE" sz="1800" kern="1200"/>
            <a:t>mehr Raum für das Römerlager Oberaden</a:t>
          </a:r>
          <a:endParaRPr lang="en-US" sz="1800" kern="1200"/>
        </a:p>
        <a:p>
          <a:pPr marL="171450" lvl="1" indent="-171450" algn="l" defTabSz="800100">
            <a:lnSpc>
              <a:spcPct val="90000"/>
            </a:lnSpc>
            <a:spcBef>
              <a:spcPct val="0"/>
            </a:spcBef>
            <a:spcAft>
              <a:spcPct val="15000"/>
            </a:spcAft>
            <a:buChar char="•"/>
          </a:pPr>
          <a:r>
            <a:rPr lang="de-DE" sz="1800" kern="1200"/>
            <a:t>Fenster sollen als Texttafeln und für Bilder genutzt werden</a:t>
          </a:r>
          <a:endParaRPr lang="en-US" sz="1800" kern="1200"/>
        </a:p>
        <a:p>
          <a:pPr marL="171450" lvl="1" indent="-171450" algn="l" defTabSz="800100">
            <a:lnSpc>
              <a:spcPct val="90000"/>
            </a:lnSpc>
            <a:spcBef>
              <a:spcPct val="0"/>
            </a:spcBef>
            <a:spcAft>
              <a:spcPct val="15000"/>
            </a:spcAft>
            <a:buChar char="•"/>
          </a:pPr>
          <a:r>
            <a:rPr lang="de-DE" sz="1800" kern="1200" dirty="0"/>
            <a:t>Themen Eiszeit &amp; Steinzeit bekommt einen neuen Raum</a:t>
          </a:r>
          <a:endParaRPr lang="en-US" sz="1800" kern="1200" dirty="0"/>
        </a:p>
        <a:p>
          <a:pPr marL="171450" lvl="1" indent="-171450" algn="l" defTabSz="800100">
            <a:lnSpc>
              <a:spcPct val="90000"/>
            </a:lnSpc>
            <a:spcBef>
              <a:spcPct val="0"/>
            </a:spcBef>
            <a:spcAft>
              <a:spcPct val="15000"/>
            </a:spcAft>
            <a:buChar char="•"/>
          </a:pPr>
          <a:r>
            <a:rPr lang="de-DE" sz="1800" kern="1200"/>
            <a:t>Erdgeschichte wird zurückgebaut</a:t>
          </a:r>
          <a:endParaRPr lang="en-US" sz="1800" kern="1200"/>
        </a:p>
      </dsp:txBody>
      <dsp:txXfrm>
        <a:off x="0" y="1188683"/>
        <a:ext cx="10515600" cy="1644300"/>
      </dsp:txXfrm>
    </dsp:sp>
    <dsp:sp modelId="{B22A5DBF-616B-4D41-90C7-457D42604AD7}">
      <dsp:nvSpPr>
        <dsp:cNvPr id="0" name=""/>
        <dsp:cNvSpPr/>
      </dsp:nvSpPr>
      <dsp:spPr>
        <a:xfrm>
          <a:off x="525780" y="923003"/>
          <a:ext cx="7360920"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de-DE" sz="1800" kern="1200"/>
            <a:t>Archäologische Abteilung (Sommer 2026)</a:t>
          </a:r>
          <a:endParaRPr lang="en-US" sz="1800" kern="1200"/>
        </a:p>
      </dsp:txBody>
      <dsp:txXfrm>
        <a:off x="551719" y="948942"/>
        <a:ext cx="7309042" cy="479482"/>
      </dsp:txXfrm>
    </dsp:sp>
    <dsp:sp modelId="{306E49AD-4D70-46EE-80FB-21F652276EAA}">
      <dsp:nvSpPr>
        <dsp:cNvPr id="0" name=""/>
        <dsp:cNvSpPr/>
      </dsp:nvSpPr>
      <dsp:spPr>
        <a:xfrm>
          <a:off x="0" y="3195864"/>
          <a:ext cx="10515600" cy="10489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de-DE" sz="1800" kern="1200"/>
            <a:t>Raum für die Dame von Bergkamen</a:t>
          </a:r>
          <a:endParaRPr lang="en-US" sz="1800" kern="1200"/>
        </a:p>
        <a:p>
          <a:pPr marL="171450" lvl="1" indent="-171450" algn="l" defTabSz="800100">
            <a:lnSpc>
              <a:spcPct val="90000"/>
            </a:lnSpc>
            <a:spcBef>
              <a:spcPct val="0"/>
            </a:spcBef>
            <a:spcAft>
              <a:spcPct val="15000"/>
            </a:spcAft>
            <a:buChar char="•"/>
          </a:pPr>
          <a:r>
            <a:rPr lang="de-DE" sz="1800" kern="1200"/>
            <a:t>Konzeption/Forschung (Aileen Pilger/studentische Praktikantin)</a:t>
          </a:r>
          <a:endParaRPr lang="en-US" sz="1800" kern="1200"/>
        </a:p>
      </dsp:txBody>
      <dsp:txXfrm>
        <a:off x="0" y="3195864"/>
        <a:ext cx="10515600" cy="1048950"/>
      </dsp:txXfrm>
    </dsp:sp>
    <dsp:sp modelId="{F40563FB-CF9B-4CC4-A7FC-F45E598FC51A}">
      <dsp:nvSpPr>
        <dsp:cNvPr id="0" name=""/>
        <dsp:cNvSpPr/>
      </dsp:nvSpPr>
      <dsp:spPr>
        <a:xfrm>
          <a:off x="525780" y="2930184"/>
          <a:ext cx="7360920"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de-DE" sz="1800" kern="1200"/>
            <a:t>Frühmittelalter (Herbst 2026)</a:t>
          </a:r>
          <a:endParaRPr lang="en-US" sz="1800" kern="1200"/>
        </a:p>
      </dsp:txBody>
      <dsp:txXfrm>
        <a:off x="551719" y="2956123"/>
        <a:ext cx="730904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0F05-E59D-421D-8A00-ADFAFF1DFACF}">
      <dsp:nvSpPr>
        <dsp:cNvPr id="0" name=""/>
        <dsp:cNvSpPr/>
      </dsp:nvSpPr>
      <dsp:spPr>
        <a:xfrm>
          <a:off x="0" y="335259"/>
          <a:ext cx="10515600" cy="55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4BF411-B256-43A0-8789-DFB25242722C}">
      <dsp:nvSpPr>
        <dsp:cNvPr id="0" name=""/>
        <dsp:cNvSpPr/>
      </dsp:nvSpPr>
      <dsp:spPr>
        <a:xfrm>
          <a:off x="525780" y="10539"/>
          <a:ext cx="7360920"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de-DE" sz="2200" kern="1200"/>
            <a:t>Umbau Teil 2</a:t>
          </a:r>
          <a:endParaRPr lang="en-US" sz="2200" kern="1200"/>
        </a:p>
      </dsp:txBody>
      <dsp:txXfrm>
        <a:off x="557483" y="42242"/>
        <a:ext cx="7297514" cy="586034"/>
      </dsp:txXfrm>
    </dsp:sp>
    <dsp:sp modelId="{450811CE-8719-4278-B2C2-40D17A9C9B39}">
      <dsp:nvSpPr>
        <dsp:cNvPr id="0" name=""/>
        <dsp:cNvSpPr/>
      </dsp:nvSpPr>
      <dsp:spPr>
        <a:xfrm>
          <a:off x="0" y="1333179"/>
          <a:ext cx="10515600" cy="128204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de-DE" sz="2200" kern="1200"/>
            <a:t>Fenster sollen als Texttafeln und für Bilder genutzt werden</a:t>
          </a:r>
          <a:endParaRPr lang="en-US" sz="2200" kern="1200"/>
        </a:p>
        <a:p>
          <a:pPr marL="228600" lvl="1" indent="-228600" algn="l" defTabSz="977900">
            <a:lnSpc>
              <a:spcPct val="90000"/>
            </a:lnSpc>
            <a:spcBef>
              <a:spcPct val="0"/>
            </a:spcBef>
            <a:spcAft>
              <a:spcPct val="15000"/>
            </a:spcAft>
            <a:buChar char="•"/>
          </a:pPr>
          <a:r>
            <a:rPr lang="de-DE" sz="2200" kern="1200"/>
            <a:t>Konzeption „immersive“ Inszenierungen („sprechende Räume“)</a:t>
          </a:r>
          <a:endParaRPr lang="en-US" sz="2200" kern="1200"/>
        </a:p>
      </dsp:txBody>
      <dsp:txXfrm>
        <a:off x="0" y="1333179"/>
        <a:ext cx="10515600" cy="1282049"/>
      </dsp:txXfrm>
    </dsp:sp>
    <dsp:sp modelId="{6137D9A6-E2A3-4EA0-89E5-D7C7F1C4850F}">
      <dsp:nvSpPr>
        <dsp:cNvPr id="0" name=""/>
        <dsp:cNvSpPr/>
      </dsp:nvSpPr>
      <dsp:spPr>
        <a:xfrm>
          <a:off x="525780" y="1008459"/>
          <a:ext cx="7360920"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de-DE" sz="2200" kern="1200"/>
            <a:t>Stadtgeschichte (Winter 2026 Fenster/LV/Förderanträge)</a:t>
          </a:r>
          <a:endParaRPr lang="en-US" sz="2200" kern="1200"/>
        </a:p>
      </dsp:txBody>
      <dsp:txXfrm>
        <a:off x="557483" y="1040162"/>
        <a:ext cx="7297514" cy="586034"/>
      </dsp:txXfrm>
    </dsp:sp>
    <dsp:sp modelId="{FAF29887-F4B3-410F-8C1D-8D309A780399}">
      <dsp:nvSpPr>
        <dsp:cNvPr id="0" name=""/>
        <dsp:cNvSpPr/>
      </dsp:nvSpPr>
      <dsp:spPr>
        <a:xfrm>
          <a:off x="0" y="3058749"/>
          <a:ext cx="10515600" cy="128204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de-DE" sz="2200" kern="1200"/>
            <a:t>in Kooperation mit dem Geschichtskreis haus Aden/Grimberg 3/4</a:t>
          </a:r>
          <a:endParaRPr lang="en-US" sz="2200" kern="1200"/>
        </a:p>
        <a:p>
          <a:pPr marL="228600" lvl="1" indent="-228600" algn="l" defTabSz="977900">
            <a:lnSpc>
              <a:spcPct val="90000"/>
            </a:lnSpc>
            <a:spcBef>
              <a:spcPct val="0"/>
            </a:spcBef>
            <a:spcAft>
              <a:spcPct val="15000"/>
            </a:spcAft>
            <a:buChar char="•"/>
          </a:pPr>
          <a:r>
            <a:rPr lang="de-DE" sz="2200" kern="1200"/>
            <a:t>Konzeption „Identität (Kumpels und Maloche)“</a:t>
          </a:r>
          <a:endParaRPr lang="en-US" sz="2200" kern="1200"/>
        </a:p>
      </dsp:txBody>
      <dsp:txXfrm>
        <a:off x="0" y="3058749"/>
        <a:ext cx="10515600" cy="1282049"/>
      </dsp:txXfrm>
    </dsp:sp>
    <dsp:sp modelId="{84A5DB67-B5F2-404D-8DF3-5D28A05F5BF9}">
      <dsp:nvSpPr>
        <dsp:cNvPr id="0" name=""/>
        <dsp:cNvSpPr/>
      </dsp:nvSpPr>
      <dsp:spPr>
        <a:xfrm>
          <a:off x="525780" y="2734028"/>
          <a:ext cx="7360920"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de-DE" sz="2200" kern="1200"/>
            <a:t>Bergbauabteilung (noch kein Zeitplan)</a:t>
          </a:r>
          <a:endParaRPr lang="en-US" sz="2200" kern="1200"/>
        </a:p>
      </dsp:txBody>
      <dsp:txXfrm>
        <a:off x="557483" y="2765731"/>
        <a:ext cx="729751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a:stretch>
            <a:fillRect/>
          </a:stretch>
        </p:blipFill>
        <p:spPr>
          <a:xfrm>
            <a:off x="-1" y="-19381"/>
            <a:ext cx="12258993" cy="3325289"/>
          </a:xfrm>
          <a:prstGeom prst="rect">
            <a:avLst/>
          </a:prstGeom>
        </p:spPr>
      </p:pic>
      <p:pic>
        <p:nvPicPr>
          <p:cNvPr id="8" name="Grafik 7"/>
          <p:cNvPicPr>
            <a:picLocks noChangeAspect="1"/>
          </p:cNvPicPr>
          <p:nvPr userDrawn="1"/>
        </p:nvPicPr>
        <p:blipFill>
          <a:blip r:embed="rId3"/>
          <a:stretch>
            <a:fillRect/>
          </a:stretch>
        </p:blipFill>
        <p:spPr>
          <a:xfrm>
            <a:off x="9526" y="-18204"/>
            <a:ext cx="12191999" cy="6876204"/>
          </a:xfrm>
          <a:prstGeom prst="rect">
            <a:avLst/>
          </a:prstGeom>
        </p:spPr>
      </p:pic>
      <p:sp>
        <p:nvSpPr>
          <p:cNvPr id="2" name="Titel 1"/>
          <p:cNvSpPr>
            <a:spLocks noGrp="1"/>
          </p:cNvSpPr>
          <p:nvPr>
            <p:ph type="ctrTitle" hasCustomPrompt="1"/>
          </p:nvPr>
        </p:nvSpPr>
        <p:spPr>
          <a:xfrm>
            <a:off x="1524000" y="3282103"/>
            <a:ext cx="9144000" cy="646801"/>
          </a:xfrm>
        </p:spPr>
        <p:txBody>
          <a:bodyPr anchor="b"/>
          <a:lstStyle>
            <a:lvl1pPr algn="l" eaLnBrk="1" hangingPunct="1">
              <a:defRPr sz="2400"/>
            </a:lvl1pPr>
          </a:lstStyle>
          <a:p>
            <a:pPr eaLnBrk="1" hangingPunct="1"/>
            <a:r>
              <a:rPr lang="de-DE" altLang="de-DE" sz="3600" b="1">
                <a:latin typeface="Trebuchet MS" pitchFamily="34" charset="0"/>
              </a:rPr>
              <a:t>Thema</a:t>
            </a:r>
            <a:endParaRPr lang="de-DE" altLang="de-DE" b="1" dirty="0">
              <a:latin typeface="Trebuchet MS" pitchFamily="34" charset="0"/>
            </a:endParaRPr>
          </a:p>
        </p:txBody>
      </p:sp>
      <p:sp>
        <p:nvSpPr>
          <p:cNvPr id="4" name="Datumsplatzhalter 3"/>
          <p:cNvSpPr>
            <a:spLocks noGrp="1"/>
          </p:cNvSpPr>
          <p:nvPr>
            <p:ph type="dt" sz="half" idx="10"/>
          </p:nvPr>
        </p:nvSpPr>
        <p:spPr/>
        <p:txBody>
          <a:bodyPr/>
          <a:lstStyle/>
          <a:p>
            <a:fld id="{0E6F8CBB-7C4A-472B-A1DD-26C176B37ACF}"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718F533-8562-4FF7-AF7B-261D4074E69D}" type="slidenum">
              <a:rPr lang="de-DE" smtClean="0"/>
              <a:t>‹Nr.›</a:t>
            </a:fld>
            <a:endParaRPr lang="de-DE"/>
          </a:p>
        </p:txBody>
      </p:sp>
      <p:pic>
        <p:nvPicPr>
          <p:cNvPr id="7" name="Grafik 6"/>
          <p:cNvPicPr>
            <a:picLocks noChangeAspect="1"/>
          </p:cNvPicPr>
          <p:nvPr userDrawn="1"/>
        </p:nvPicPr>
        <p:blipFill>
          <a:blip r:embed="rId4"/>
          <a:stretch>
            <a:fillRect/>
          </a:stretch>
        </p:blipFill>
        <p:spPr>
          <a:xfrm>
            <a:off x="0" y="5852239"/>
            <a:ext cx="21736050" cy="1005761"/>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1072" y="5995416"/>
            <a:ext cx="2439928" cy="650028"/>
          </a:xfrm>
          <a:prstGeom prst="rect">
            <a:avLst/>
          </a:prstGeom>
        </p:spPr>
      </p:pic>
      <p:sp>
        <p:nvSpPr>
          <p:cNvPr id="14" name="Titel 1"/>
          <p:cNvSpPr txBox="1">
            <a:spLocks/>
          </p:cNvSpPr>
          <p:nvPr userDrawn="1"/>
        </p:nvSpPr>
        <p:spPr>
          <a:xfrm>
            <a:off x="1524000" y="4381082"/>
            <a:ext cx="9144000" cy="5928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de-DE" altLang="de-DE" sz="3600" b="1" kern="1200">
                <a:solidFill>
                  <a:schemeClr val="tx1"/>
                </a:solidFill>
                <a:latin typeface="Trebuchet MS" pitchFamily="34" charset="0"/>
                <a:ea typeface="+mj-ea"/>
                <a:cs typeface="+mj-cs"/>
              </a:rPr>
              <a:t>Stadt Bergkamen</a:t>
            </a:r>
            <a:br>
              <a:rPr lang="de-DE" altLang="de-DE" sz="3600" b="1" kern="1200">
                <a:solidFill>
                  <a:schemeClr val="tx1"/>
                </a:solidFill>
                <a:latin typeface="Trebuchet MS" pitchFamily="34" charset="0"/>
                <a:ea typeface="+mj-ea"/>
                <a:cs typeface="+mj-cs"/>
              </a:rPr>
            </a:br>
            <a:r>
              <a:rPr lang="de-DE" altLang="de-DE" sz="3600" b="1" kern="1200">
                <a:solidFill>
                  <a:schemeClr val="tx1"/>
                </a:solidFill>
                <a:latin typeface="Trebuchet MS" pitchFamily="34" charset="0"/>
                <a:ea typeface="+mj-ea"/>
                <a:cs typeface="+mj-cs"/>
              </a:rPr>
              <a:t> </a:t>
            </a:r>
            <a:endParaRPr lang="de-DE" altLang="de-DE" sz="3600" b="1" kern="1200" dirty="0">
              <a:solidFill>
                <a:schemeClr val="tx1"/>
              </a:solidFill>
              <a:latin typeface="Trebuchet MS" pitchFamily="34" charset="0"/>
              <a:ea typeface="+mj-ea"/>
              <a:cs typeface="+mj-cs"/>
            </a:endParaRPr>
          </a:p>
        </p:txBody>
      </p:sp>
      <p:sp>
        <p:nvSpPr>
          <p:cNvPr id="15" name="Titel 1"/>
          <p:cNvSpPr txBox="1">
            <a:spLocks/>
          </p:cNvSpPr>
          <p:nvPr userDrawn="1"/>
        </p:nvSpPr>
        <p:spPr>
          <a:xfrm>
            <a:off x="1524000" y="4563950"/>
            <a:ext cx="9144000" cy="3175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de-DE" altLang="de-DE" sz="1600" b="0">
                <a:latin typeface="Trebuchet MS" pitchFamily="34" charset="0"/>
              </a:rPr>
              <a:t>Unterthema</a:t>
            </a:r>
            <a:endParaRPr lang="de-DE" altLang="de-DE" sz="1600" b="0" dirty="0">
              <a:latin typeface="Trebuchet MS" pitchFamily="34" charset="0"/>
            </a:endParaRPr>
          </a:p>
        </p:txBody>
      </p:sp>
    </p:spTree>
    <p:extLst>
      <p:ext uri="{BB962C8B-B14F-4D97-AF65-F5344CB8AC3E}">
        <p14:creationId xmlns:p14="http://schemas.microsoft.com/office/powerpoint/2010/main" val="2591546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E6F8CBB-7C4A-472B-A1DD-26C176B37ACF}"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263584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E6F8CBB-7C4A-472B-A1DD-26C176B37ACF}"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138335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137810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273664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172397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3629817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2A5D14C4-EA83-46C8-9FB2-C472DECF8238}"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11029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2A5D14C4-EA83-46C8-9FB2-C472DECF8238}" type="datetimeFigureOut">
              <a:rPr lang="de-DE" smtClean="0"/>
              <a:t>15.04.2026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4267094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A5D14C4-EA83-46C8-9FB2-C472DECF8238}" type="datetimeFigureOut">
              <a:rPr lang="de-DE" smtClean="0"/>
              <a:t>15.04.2026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460577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5D14C4-EA83-46C8-9FB2-C472DECF8238}" type="datetimeFigureOut">
              <a:rPr lang="de-DE" smtClean="0"/>
              <a:t>15.04.2026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150393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E6F8CBB-7C4A-472B-A1DD-26C176B37ACF}"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718F533-8562-4FF7-AF7B-261D4074E69D}" type="slidenum">
              <a:rPr lang="de-DE" smtClean="0"/>
              <a:t>‹Nr.›</a:t>
            </a:fld>
            <a:endParaRPr lang="de-DE"/>
          </a:p>
        </p:txBody>
      </p:sp>
      <p:pic>
        <p:nvPicPr>
          <p:cNvPr id="7" name="Grafik 6"/>
          <p:cNvPicPr>
            <a:picLocks noChangeAspect="1"/>
          </p:cNvPicPr>
          <p:nvPr userDrawn="1"/>
        </p:nvPicPr>
        <p:blipFill>
          <a:blip r:embed="rId2"/>
          <a:stretch>
            <a:fillRect/>
          </a:stretch>
        </p:blipFill>
        <p:spPr>
          <a:xfrm>
            <a:off x="0" y="5852239"/>
            <a:ext cx="21736050" cy="1005761"/>
          </a:xfrm>
          <a:prstGeom prst="rect">
            <a:avLst/>
          </a:prstGeom>
        </p:spPr>
      </p:pic>
    </p:spTree>
    <p:extLst>
      <p:ext uri="{BB962C8B-B14F-4D97-AF65-F5344CB8AC3E}">
        <p14:creationId xmlns:p14="http://schemas.microsoft.com/office/powerpoint/2010/main" val="660689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A5D14C4-EA83-46C8-9FB2-C472DECF8238}"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56673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A5D14C4-EA83-46C8-9FB2-C472DECF8238}"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238993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235872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A5D14C4-EA83-46C8-9FB2-C472DECF8238}"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34D21B3-A5A7-47B2-8A91-750FEF43C631}" type="slidenum">
              <a:rPr lang="de-DE" smtClean="0"/>
              <a:t>‹Nr.›</a:t>
            </a:fld>
            <a:endParaRPr lang="de-DE"/>
          </a:p>
        </p:txBody>
      </p:sp>
    </p:spTree>
    <p:extLst>
      <p:ext uri="{BB962C8B-B14F-4D97-AF65-F5344CB8AC3E}">
        <p14:creationId xmlns:p14="http://schemas.microsoft.com/office/powerpoint/2010/main" val="52056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0E6F8CBB-7C4A-472B-A1DD-26C176B37ACF}" type="datetimeFigureOut">
              <a:rPr lang="de-DE" smtClean="0"/>
              <a:t>15.04.2026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419888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0E6F8CBB-7C4A-472B-A1DD-26C176B37ACF}"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236534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0E6F8CBB-7C4A-472B-A1DD-26C176B37ACF}" type="datetimeFigureOut">
              <a:rPr lang="de-DE" smtClean="0"/>
              <a:t>15.04.2026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185469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0E6F8CBB-7C4A-472B-A1DD-26C176B37ACF}" type="datetimeFigureOut">
              <a:rPr lang="de-DE" smtClean="0"/>
              <a:t>15.04.2026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290662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E6F8CBB-7C4A-472B-A1DD-26C176B37ACF}" type="datetimeFigureOut">
              <a:rPr lang="de-DE" smtClean="0"/>
              <a:t>15.04.2026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167551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E6F8CBB-7C4A-472B-A1DD-26C176B37ACF}"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144134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E6F8CBB-7C4A-472B-A1DD-26C176B37ACF}" type="datetimeFigureOut">
              <a:rPr lang="de-DE" smtClean="0"/>
              <a:t>15.04.2026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718F533-8562-4FF7-AF7B-261D4074E69D}" type="slidenum">
              <a:rPr lang="de-DE" smtClean="0"/>
              <a:t>‹Nr.›</a:t>
            </a:fld>
            <a:endParaRPr lang="de-DE"/>
          </a:p>
        </p:txBody>
      </p:sp>
    </p:spTree>
    <p:extLst>
      <p:ext uri="{BB962C8B-B14F-4D97-AF65-F5344CB8AC3E}">
        <p14:creationId xmlns:p14="http://schemas.microsoft.com/office/powerpoint/2010/main" val="3221281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F8CBB-7C4A-472B-A1DD-26C176B37ACF}" type="datetimeFigureOut">
              <a:rPr lang="de-DE" smtClean="0"/>
              <a:t>15.04.2026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F533-8562-4FF7-AF7B-261D4074E69D}" type="slidenum">
              <a:rPr lang="de-DE" smtClean="0"/>
              <a:t>‹Nr.›</a:t>
            </a:fld>
            <a:endParaRPr lang="de-DE"/>
          </a:p>
        </p:txBody>
      </p:sp>
    </p:spTree>
    <p:extLst>
      <p:ext uri="{BB962C8B-B14F-4D97-AF65-F5344CB8AC3E}">
        <p14:creationId xmlns:p14="http://schemas.microsoft.com/office/powerpoint/2010/main" val="1381985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D14C4-EA83-46C8-9FB2-C472DECF8238}" type="datetimeFigureOut">
              <a:rPr lang="de-DE" smtClean="0"/>
              <a:t>15.04.2026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21B3-A5A7-47B2-8A91-750FEF43C631}" type="slidenum">
              <a:rPr lang="de-DE" smtClean="0"/>
              <a:t>‹Nr.›</a:t>
            </a:fld>
            <a:endParaRPr lang="de-DE"/>
          </a:p>
        </p:txBody>
      </p:sp>
    </p:spTree>
    <p:extLst>
      <p:ext uri="{BB962C8B-B14F-4D97-AF65-F5344CB8AC3E}">
        <p14:creationId xmlns:p14="http://schemas.microsoft.com/office/powerpoint/2010/main" val="29302547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fik 3">
            <a:extLst>
              <a:ext uri="{FF2B5EF4-FFF2-40B4-BE49-F238E27FC236}">
                <a16:creationId xmlns:a16="http://schemas.microsoft.com/office/drawing/2014/main" id="{595FE1E7-B858-3D92-52DB-FE637F7FDF7D}"/>
              </a:ext>
            </a:extLst>
          </p:cNvPr>
          <p:cNvPicPr>
            <a:picLocks noChangeAspect="1"/>
          </p:cNvPicPr>
          <p:nvPr/>
        </p:nvPicPr>
        <p:blipFill>
          <a:blip r:embed="rId2" cstate="print">
            <a:extLst>
              <a:ext uri="{28A0092B-C50C-407E-A947-70E740481C1C}">
                <a14:useLocalDpi xmlns:a14="http://schemas.microsoft.com/office/drawing/2010/main" val="0"/>
              </a:ext>
            </a:extLst>
          </a:blip>
          <a:srcRect r="3" b="40588"/>
          <a:stretch>
            <a:fillRect/>
          </a:stretch>
        </p:blipFill>
        <p:spPr>
          <a:xfrm>
            <a:off x="6541053" y="1336693"/>
            <a:ext cx="4777381" cy="40119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28BD476-7E8D-AA99-CF97-378CEF2258CF}"/>
              </a:ext>
            </a:extLst>
          </p:cNvPr>
          <p:cNvSpPr>
            <a:spLocks noGrp="1"/>
          </p:cNvSpPr>
          <p:nvPr>
            <p:ph type="title"/>
          </p:nvPr>
        </p:nvSpPr>
        <p:spPr>
          <a:xfrm>
            <a:off x="838201" y="479493"/>
            <a:ext cx="5257800" cy="1325563"/>
          </a:xfrm>
        </p:spPr>
        <p:txBody>
          <a:bodyPr vert="horz" lIns="91440" tIns="45720" rIns="91440" bIns="45720" rtlCol="0" anchor="ctr">
            <a:normAutofit fontScale="90000"/>
          </a:bodyPr>
          <a:lstStyle/>
          <a:p>
            <a:r>
              <a:rPr lang="en-US" sz="3600" b="1" kern="1200" dirty="0" err="1">
                <a:solidFill>
                  <a:schemeClr val="tx1"/>
                </a:solidFill>
                <a:latin typeface="+mj-lt"/>
                <a:ea typeface="+mj-ea"/>
                <a:cs typeface="+mj-cs"/>
              </a:rPr>
              <a:t>Mitgliederversammlung</a:t>
            </a:r>
            <a:r>
              <a:rPr lang="en-US" sz="3600" b="1" kern="1200" dirty="0">
                <a:solidFill>
                  <a:schemeClr val="tx1"/>
                </a:solidFill>
                <a:latin typeface="+mj-lt"/>
                <a:ea typeface="+mj-ea"/>
                <a:cs typeface="+mj-cs"/>
              </a:rPr>
              <a:t> 2026</a:t>
            </a:r>
            <a:br>
              <a:rPr lang="en-US" sz="2800" kern="1200" dirty="0">
                <a:solidFill>
                  <a:schemeClr val="tx1"/>
                </a:solidFill>
                <a:latin typeface="+mj-lt"/>
                <a:ea typeface="+mj-ea"/>
                <a:cs typeface="+mj-cs"/>
              </a:rPr>
            </a:br>
            <a:r>
              <a:rPr lang="en-US" sz="2800" i="1" kern="1200" dirty="0">
                <a:solidFill>
                  <a:schemeClr val="tx1"/>
                </a:solidFill>
                <a:latin typeface="+mj-lt"/>
                <a:ea typeface="+mj-ea"/>
                <a:cs typeface="+mj-cs"/>
              </a:rPr>
              <a:t>Verein der Freunde und </a:t>
            </a:r>
            <a:r>
              <a:rPr lang="en-US" sz="2800" i="1" kern="1200" dirty="0" err="1">
                <a:solidFill>
                  <a:schemeClr val="tx1"/>
                </a:solidFill>
                <a:latin typeface="+mj-lt"/>
                <a:ea typeface="+mj-ea"/>
                <a:cs typeface="+mj-cs"/>
              </a:rPr>
              <a:t>Förderer</a:t>
            </a:r>
            <a:r>
              <a:rPr lang="en-US" sz="2800" i="1" kern="1200" dirty="0">
                <a:solidFill>
                  <a:schemeClr val="tx1"/>
                </a:solidFill>
                <a:latin typeface="+mj-lt"/>
                <a:ea typeface="+mj-ea"/>
                <a:cs typeface="+mj-cs"/>
              </a:rPr>
              <a:t> des </a:t>
            </a:r>
            <a:r>
              <a:rPr lang="en-US" sz="2800" i="1" kern="1200" dirty="0" err="1">
                <a:solidFill>
                  <a:schemeClr val="tx1"/>
                </a:solidFill>
                <a:latin typeface="+mj-lt"/>
                <a:ea typeface="+mj-ea"/>
                <a:cs typeface="+mj-cs"/>
              </a:rPr>
              <a:t>Stadtmuseums</a:t>
            </a:r>
            <a:r>
              <a:rPr lang="en-US" sz="2800" i="1" kern="1200" dirty="0">
                <a:solidFill>
                  <a:schemeClr val="tx1"/>
                </a:solidFill>
                <a:latin typeface="+mj-lt"/>
                <a:ea typeface="+mj-ea"/>
                <a:cs typeface="+mj-cs"/>
              </a:rPr>
              <a:t> </a:t>
            </a:r>
            <a:r>
              <a:rPr lang="en-US" sz="2800" i="1" kern="1200" dirty="0" err="1">
                <a:solidFill>
                  <a:schemeClr val="tx1"/>
                </a:solidFill>
                <a:latin typeface="+mj-lt"/>
                <a:ea typeface="+mj-ea"/>
                <a:cs typeface="+mj-cs"/>
              </a:rPr>
              <a:t>Bergkamen</a:t>
            </a:r>
            <a:r>
              <a:rPr lang="en-US" sz="2800" i="1" kern="1200" dirty="0">
                <a:solidFill>
                  <a:schemeClr val="tx1"/>
                </a:solidFill>
                <a:latin typeface="+mj-lt"/>
                <a:ea typeface="+mj-ea"/>
                <a:cs typeface="+mj-cs"/>
              </a:rPr>
              <a:t> </a:t>
            </a:r>
            <a:r>
              <a:rPr lang="en-US" sz="2800" i="1" kern="1200" dirty="0" err="1">
                <a:solidFill>
                  <a:schemeClr val="tx1"/>
                </a:solidFill>
                <a:latin typeface="+mj-lt"/>
                <a:ea typeface="+mj-ea"/>
                <a:cs typeface="+mj-cs"/>
              </a:rPr>
              <a:t>e.V.</a:t>
            </a:r>
            <a:endParaRPr lang="en-US" sz="2800" i="1" kern="1200" dirty="0">
              <a:solidFill>
                <a:schemeClr val="tx1"/>
              </a:solidFill>
              <a:latin typeface="+mj-lt"/>
              <a:ea typeface="+mj-ea"/>
              <a:cs typeface="+mj-cs"/>
            </a:endParaRPr>
          </a:p>
        </p:txBody>
      </p:sp>
      <p:sp>
        <p:nvSpPr>
          <p:cNvPr id="3" name="Inhaltsplatzhalter 2">
            <a:extLst>
              <a:ext uri="{FF2B5EF4-FFF2-40B4-BE49-F238E27FC236}">
                <a16:creationId xmlns:a16="http://schemas.microsoft.com/office/drawing/2014/main" id="{E6B5A6E9-BD4A-0D02-B755-3F57DDF77F78}"/>
              </a:ext>
            </a:extLst>
          </p:cNvPr>
          <p:cNvSpPr>
            <a:spLocks noGrp="1"/>
          </p:cNvSpPr>
          <p:nvPr>
            <p:ph sz="half" idx="1"/>
          </p:nvPr>
        </p:nvSpPr>
        <p:spPr>
          <a:xfrm>
            <a:off x="838200" y="1984443"/>
            <a:ext cx="6295767" cy="4700848"/>
          </a:xfrm>
        </p:spPr>
        <p:txBody>
          <a:bodyPr vert="horz" lIns="91440" tIns="45720" rIns="91440" bIns="45720" rtlCol="0">
            <a:normAutofit fontScale="85000" lnSpcReduction="20000"/>
          </a:bodyPr>
          <a:lstStyle/>
          <a:p>
            <a:pPr marL="0" indent="0">
              <a:buNone/>
            </a:pPr>
            <a:r>
              <a:rPr lang="en-US" sz="2600" dirty="0"/>
              <a:t>TOP 2. </a:t>
            </a:r>
            <a:r>
              <a:rPr lang="en-US" sz="2600" dirty="0" err="1"/>
              <a:t>Infos</a:t>
            </a:r>
            <a:r>
              <a:rPr lang="en-US" sz="2600" dirty="0"/>
              <a:t> und </a:t>
            </a:r>
            <a:r>
              <a:rPr lang="en-US" sz="2600" dirty="0" err="1"/>
              <a:t>aktueller</a:t>
            </a:r>
            <a:r>
              <a:rPr lang="en-US" sz="2600" dirty="0"/>
              <a:t> Stand</a:t>
            </a:r>
          </a:p>
          <a:p>
            <a:r>
              <a:rPr lang="en-US" sz="2600" dirty="0" err="1"/>
              <a:t>Stadtmuseum</a:t>
            </a:r>
            <a:r>
              <a:rPr lang="en-US" sz="2600" dirty="0"/>
              <a:t> und </a:t>
            </a:r>
            <a:r>
              <a:rPr lang="en-US" sz="2600" dirty="0" err="1"/>
              <a:t>Römerpark</a:t>
            </a:r>
            <a:r>
              <a:rPr lang="en-US" sz="2600" dirty="0"/>
              <a:t> 2025/2026: </a:t>
            </a:r>
            <a:r>
              <a:rPr lang="en-US" sz="2600" dirty="0" err="1"/>
              <a:t>Ausstellungen</a:t>
            </a:r>
            <a:r>
              <a:rPr lang="en-US" sz="2600" dirty="0"/>
              <a:t> und Saison</a:t>
            </a:r>
          </a:p>
          <a:p>
            <a:r>
              <a:rPr lang="en-US" sz="2600" dirty="0" err="1"/>
              <a:t>Stadtmuseum</a:t>
            </a:r>
            <a:r>
              <a:rPr lang="en-US" sz="2600" dirty="0"/>
              <a:t> </a:t>
            </a:r>
            <a:r>
              <a:rPr lang="en-US" sz="2600" dirty="0" err="1"/>
              <a:t>Dauerausstellung</a:t>
            </a:r>
            <a:r>
              <a:rPr lang="en-US" sz="2600" dirty="0"/>
              <a:t>: </a:t>
            </a:r>
            <a:r>
              <a:rPr lang="en-US" sz="2600" dirty="0" err="1"/>
              <a:t>Umbau</a:t>
            </a:r>
            <a:r>
              <a:rPr lang="en-US" sz="2600" dirty="0"/>
              <a:t> und </a:t>
            </a:r>
            <a:r>
              <a:rPr lang="en-US" sz="2600" dirty="0" err="1"/>
              <a:t>Aktualisierung</a:t>
            </a:r>
            <a:r>
              <a:rPr lang="en-US" sz="2600" dirty="0"/>
              <a:t> (</a:t>
            </a:r>
            <a:r>
              <a:rPr lang="en-US" sz="2600" dirty="0" err="1"/>
              <a:t>Planungsstand</a:t>
            </a:r>
            <a:r>
              <a:rPr lang="en-US" sz="2600" dirty="0"/>
              <a:t>)</a:t>
            </a:r>
          </a:p>
          <a:p>
            <a:pPr marL="0"/>
            <a:r>
              <a:rPr lang="en-US" sz="2600" b="1" dirty="0" err="1"/>
              <a:t>Großprojekte</a:t>
            </a:r>
            <a:endParaRPr lang="en-US" sz="2600" b="1" dirty="0"/>
          </a:p>
          <a:p>
            <a:r>
              <a:rPr lang="en-US" sz="2600" dirty="0" err="1"/>
              <a:t>Erinnerungsort</a:t>
            </a:r>
            <a:r>
              <a:rPr lang="en-US" sz="2600" dirty="0"/>
              <a:t> Grimberg / </a:t>
            </a:r>
            <a:r>
              <a:rPr lang="en-US" sz="2600" dirty="0" err="1"/>
              <a:t>Planung</a:t>
            </a:r>
            <a:r>
              <a:rPr lang="en-US" sz="2600" dirty="0"/>
              <a:t> und </a:t>
            </a:r>
            <a:r>
              <a:rPr lang="en-US" sz="2600" dirty="0" err="1"/>
              <a:t>Aktueller</a:t>
            </a:r>
            <a:r>
              <a:rPr lang="en-US" sz="2600" dirty="0"/>
              <a:t> Stand</a:t>
            </a:r>
            <a:br>
              <a:rPr lang="en-US" sz="2600" dirty="0"/>
            </a:br>
            <a:r>
              <a:rPr lang="en-US" sz="2600" dirty="0"/>
              <a:t>(Volker Wagner)</a:t>
            </a:r>
          </a:p>
          <a:p>
            <a:r>
              <a:rPr lang="en-US" sz="2600" dirty="0" err="1"/>
              <a:t>Römerpark</a:t>
            </a:r>
            <a:r>
              <a:rPr lang="en-US" sz="2600" dirty="0"/>
              <a:t> </a:t>
            </a:r>
            <a:r>
              <a:rPr lang="en-US" sz="2600" dirty="0" err="1"/>
              <a:t>Baustelle</a:t>
            </a:r>
            <a:r>
              <a:rPr lang="en-US" sz="2600" dirty="0"/>
              <a:t>: </a:t>
            </a:r>
            <a:r>
              <a:rPr lang="en-US" sz="2600" dirty="0" err="1"/>
              <a:t>Rekonstruktion</a:t>
            </a:r>
            <a:r>
              <a:rPr lang="en-US" sz="2600" dirty="0"/>
              <a:t> Nord Tor / </a:t>
            </a:r>
            <a:r>
              <a:rPr lang="en-US" sz="2600" dirty="0" err="1"/>
              <a:t>Aktuelle</a:t>
            </a:r>
            <a:r>
              <a:rPr lang="en-US" sz="2600" dirty="0"/>
              <a:t> </a:t>
            </a:r>
            <a:r>
              <a:rPr lang="en-US" sz="2600" dirty="0" err="1"/>
              <a:t>Arbeiten</a:t>
            </a:r>
            <a:br>
              <a:rPr lang="en-US" sz="2600" dirty="0"/>
            </a:br>
            <a:r>
              <a:rPr lang="en-US" sz="2600" dirty="0"/>
              <a:t>(Horst </a:t>
            </a:r>
            <a:r>
              <a:rPr lang="en-US" sz="2600" dirty="0" err="1"/>
              <a:t>Hiddemann</a:t>
            </a:r>
            <a:r>
              <a:rPr lang="en-US" sz="2600" dirty="0"/>
              <a:t> und Mark Schrader)</a:t>
            </a:r>
          </a:p>
          <a:p>
            <a:r>
              <a:rPr lang="de-DE" sz="2600" dirty="0"/>
              <a:t>Erinnerungsort "Römische Nekropole„</a:t>
            </a:r>
            <a:br>
              <a:rPr lang="de-DE" sz="2600" dirty="0"/>
            </a:br>
            <a:r>
              <a:rPr lang="de-DE" sz="2600" dirty="0"/>
              <a:t>ein römischer Grabstein für Roland Schäfer</a:t>
            </a:r>
            <a:br>
              <a:rPr lang="de-DE" sz="2600" dirty="0"/>
            </a:br>
            <a:r>
              <a:rPr lang="de-DE" sz="2600" dirty="0"/>
              <a:t>(Mark Schrader)</a:t>
            </a:r>
          </a:p>
          <a:p>
            <a:endParaRPr lang="en-US" sz="2200" dirty="0"/>
          </a:p>
        </p:txBody>
      </p:sp>
    </p:spTree>
    <p:extLst>
      <p:ext uri="{BB962C8B-B14F-4D97-AF65-F5344CB8AC3E}">
        <p14:creationId xmlns:p14="http://schemas.microsoft.com/office/powerpoint/2010/main" val="261308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591F2-E79E-CABD-68B3-27E324CB10C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rcRect t="1868" r="2" b="434"/>
          <a:stretch>
            <a:fillRect/>
          </a:stretch>
        </p:blipFill>
        <p:spPr>
          <a:xfrm>
            <a:off x="4312658" y="1"/>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l="24939" r="28246"/>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useBgFill="1">
        <p:nvSpPr>
          <p:cNvPr id="13" name="Freeform: Shape 1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1434C4E-462B-92C5-7FE7-0A867E3ECD0C}"/>
              </a:ext>
            </a:extLst>
          </p:cNvPr>
          <p:cNvSpPr>
            <a:spLocks noGrp="1"/>
          </p:cNvSpPr>
          <p:nvPr>
            <p:ph type="title"/>
          </p:nvPr>
        </p:nvSpPr>
        <p:spPr>
          <a:xfrm>
            <a:off x="448056" y="681038"/>
            <a:ext cx="4504944" cy="1325563"/>
          </a:xfrm>
        </p:spPr>
        <p:txBody>
          <a:bodyPr vert="horz" lIns="91440" tIns="45720" rIns="91440" bIns="45720" rtlCol="0" anchor="ctr">
            <a:normAutofit/>
          </a:bodyPr>
          <a:lstStyle/>
          <a:p>
            <a:r>
              <a:rPr lang="en-US" sz="3200" kern="1200">
                <a:solidFill>
                  <a:schemeClr val="tx1"/>
                </a:solidFill>
                <a:latin typeface="+mj-lt"/>
                <a:ea typeface="+mj-ea"/>
                <a:cs typeface="+mj-cs"/>
              </a:rPr>
              <a:t>Stadtmuseum Bergkamen 2026</a:t>
            </a:r>
            <a:endParaRPr lang="en-US" sz="32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701DC508-90A0-32D8-94A0-BB3F91749D08}"/>
              </a:ext>
            </a:extLst>
          </p:cNvPr>
          <p:cNvSpPr>
            <a:spLocks noGrp="1"/>
          </p:cNvSpPr>
          <p:nvPr>
            <p:ph sz="half" idx="1"/>
          </p:nvPr>
        </p:nvSpPr>
        <p:spPr>
          <a:xfrm>
            <a:off x="448055" y="2258171"/>
            <a:ext cx="3936670" cy="3918792"/>
          </a:xfrm>
        </p:spPr>
        <p:txBody>
          <a:bodyPr vert="horz" lIns="91440" tIns="45720" rIns="91440" bIns="45720" rtlCol="0">
            <a:normAutofit/>
          </a:bodyPr>
          <a:lstStyle/>
          <a:p>
            <a:pPr marL="0" indent="0">
              <a:buNone/>
            </a:pPr>
            <a:r>
              <a:rPr lang="en-US" sz="2400"/>
              <a:t>11. Januar – 22. Februar 2026</a:t>
            </a:r>
          </a:p>
          <a:p>
            <a:r>
              <a:rPr lang="en-US" sz="2400"/>
              <a:t>Interstellare Erlebnisausstellung</a:t>
            </a:r>
          </a:p>
          <a:p>
            <a:r>
              <a:rPr lang="en-US" sz="2400"/>
              <a:t>eine ehrenamtliche Ausstellung der Star Wars Fans Dortmund e.V. und der Cantina Base 7-17 e.V.</a:t>
            </a:r>
          </a:p>
          <a:p>
            <a:endParaRPr lang="en-US" sz="1800" dirty="0"/>
          </a:p>
        </p:txBody>
      </p:sp>
    </p:spTree>
    <p:extLst>
      <p:ext uri="{BB962C8B-B14F-4D97-AF65-F5344CB8AC3E}">
        <p14:creationId xmlns:p14="http://schemas.microsoft.com/office/powerpoint/2010/main" val="254426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867DFF-2ED1-F555-B097-A75FF8A804D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36C75F4-91AF-D8C5-815C-64FC0ACADACF}"/>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kern="1200">
                <a:solidFill>
                  <a:schemeClr val="tx1"/>
                </a:solidFill>
                <a:latin typeface="+mj-lt"/>
                <a:ea typeface="+mj-ea"/>
                <a:cs typeface="+mj-cs"/>
              </a:rPr>
              <a:t>Stadtmuseum Bergkamen 2026</a:t>
            </a:r>
          </a:p>
        </p:txBody>
      </p:sp>
      <p:sp>
        <p:nvSpPr>
          <p:cNvPr id="3" name="Inhaltsplatzhalter 2">
            <a:extLst>
              <a:ext uri="{FF2B5EF4-FFF2-40B4-BE49-F238E27FC236}">
                <a16:creationId xmlns:a16="http://schemas.microsoft.com/office/drawing/2014/main" id="{4A61F988-B3DC-4268-E3DC-1B65216CC522}"/>
              </a:ext>
            </a:extLst>
          </p:cNvPr>
          <p:cNvSpPr>
            <a:spLocks noGrp="1"/>
          </p:cNvSpPr>
          <p:nvPr>
            <p:ph sz="half" idx="1"/>
          </p:nvPr>
        </p:nvSpPr>
        <p:spPr>
          <a:xfrm>
            <a:off x="971368" y="2711395"/>
            <a:ext cx="4414960" cy="3669308"/>
          </a:xfrm>
        </p:spPr>
        <p:txBody>
          <a:bodyPr vert="horz" lIns="91440" tIns="45720" rIns="91440" bIns="45720" rtlCol="0">
            <a:normAutofit/>
          </a:bodyPr>
          <a:lstStyle/>
          <a:p>
            <a:pPr marL="0"/>
            <a:r>
              <a:rPr lang="en-US" sz="2000" dirty="0"/>
              <a:t>21. - 22. </a:t>
            </a:r>
            <a:r>
              <a:rPr lang="en-US" sz="2000" dirty="0" err="1"/>
              <a:t>Februar</a:t>
            </a:r>
            <a:r>
              <a:rPr lang="en-US" sz="2000" dirty="0"/>
              <a:t> 2026</a:t>
            </a:r>
          </a:p>
          <a:p>
            <a:r>
              <a:rPr lang="en-US" sz="2000" dirty="0" err="1"/>
              <a:t>DoCon</a:t>
            </a:r>
            <a:r>
              <a:rPr lang="en-US" sz="2000" dirty="0"/>
              <a:t> 2.0</a:t>
            </a:r>
            <a:br>
              <a:rPr lang="en-US" sz="2000" dirty="0"/>
            </a:br>
            <a:r>
              <a:rPr lang="en-US" sz="2000" dirty="0"/>
              <a:t>Cosplay Convention </a:t>
            </a:r>
            <a:br>
              <a:rPr lang="en-US" sz="2000" dirty="0"/>
            </a:br>
            <a:r>
              <a:rPr lang="en-US" sz="2000" dirty="0"/>
              <a:t>"It's nice to be different”</a:t>
            </a:r>
          </a:p>
          <a:p>
            <a:r>
              <a:rPr lang="en-US" sz="2000" dirty="0" err="1"/>
              <a:t>über</a:t>
            </a:r>
            <a:r>
              <a:rPr lang="en-US" sz="2000" dirty="0"/>
              <a:t> 60 Cosplayer, Verleger/</a:t>
            </a:r>
            <a:r>
              <a:rPr lang="en-US" sz="2000" dirty="0" err="1"/>
              <a:t>Autoren</a:t>
            </a:r>
            <a:r>
              <a:rPr lang="en-US" sz="2000" dirty="0"/>
              <a:t> &amp; </a:t>
            </a:r>
            <a:r>
              <a:rPr lang="en-US" sz="2000" dirty="0" err="1"/>
              <a:t>Lesungen</a:t>
            </a:r>
            <a:r>
              <a:rPr lang="en-US" sz="2000" dirty="0"/>
              <a:t>, </a:t>
            </a:r>
            <a:r>
              <a:rPr lang="en-US" sz="2000" dirty="0" err="1"/>
              <a:t>Künstlerinnen</a:t>
            </a:r>
            <a:r>
              <a:rPr lang="en-US" sz="2000" dirty="0"/>
              <a:t> und Künstler, </a:t>
            </a:r>
            <a:r>
              <a:rPr lang="en-US" sz="2000" dirty="0" err="1"/>
              <a:t>Lichtschwert</a:t>
            </a:r>
            <a:r>
              <a:rPr lang="en-US" sz="2000" dirty="0"/>
              <a:t>-Akademie,…</a:t>
            </a:r>
          </a:p>
          <a:p>
            <a:endParaRPr lang="en-US" sz="2000" dirty="0"/>
          </a:p>
        </p:txBody>
      </p:sp>
      <p:pic>
        <p:nvPicPr>
          <p:cNvPr id="7" name="Grafik 6">
            <a:extLst>
              <a:ext uri="{FF2B5EF4-FFF2-40B4-BE49-F238E27FC236}">
                <a16:creationId xmlns:a16="http://schemas.microsoft.com/office/drawing/2014/main" id="{1C88A428-8389-515F-3AF7-4B4B90B4DD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379" r="3" b="10845"/>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4999" r="10390" b="4"/>
          <a:stretch>
            <a:fillRect/>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Grafik 7">
            <a:extLst>
              <a:ext uri="{FF2B5EF4-FFF2-40B4-BE49-F238E27FC236}">
                <a16:creationId xmlns:a16="http://schemas.microsoft.com/office/drawing/2014/main" id="{46C65257-E574-7203-ECB8-9F45225D1F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3" r="-3" b="-3"/>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95003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297762" y="329184"/>
            <a:ext cx="6251110" cy="1783080"/>
          </a:xfrm>
        </p:spPr>
        <p:txBody>
          <a:bodyPr vert="horz" lIns="91440" tIns="45720" rIns="91440" bIns="45720" rtlCol="0" anchor="b">
            <a:normAutofit/>
          </a:bodyPr>
          <a:lstStyle/>
          <a:p>
            <a:r>
              <a:rPr lang="en-US" sz="3200" dirty="0" err="1"/>
              <a:t>Aktuelles</a:t>
            </a:r>
            <a:r>
              <a:rPr lang="en-US" sz="3200" dirty="0"/>
              <a:t> </a:t>
            </a:r>
            <a:r>
              <a:rPr lang="en-US" sz="3200" dirty="0" err="1"/>
              <a:t>aus</a:t>
            </a:r>
            <a:r>
              <a:rPr lang="en-US" sz="3200" dirty="0"/>
              <a:t> dem </a:t>
            </a:r>
            <a:r>
              <a:rPr lang="en-US" sz="3200" dirty="0" err="1"/>
              <a:t>Stadtmuseum</a:t>
            </a:r>
            <a:r>
              <a:rPr lang="en-US" sz="3200" dirty="0"/>
              <a:t> / Galerie 2026</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rcRect l="401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p:cNvSpPr txBox="1"/>
          <p:nvPr/>
        </p:nvSpPr>
        <p:spPr>
          <a:xfrm>
            <a:off x="5143500" y="2706624"/>
            <a:ext cx="6743700" cy="3483864"/>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pPr>
            <a:r>
              <a:rPr lang="en-US" sz="2000" dirty="0"/>
              <a:t>01.03. – 12.04.	</a:t>
            </a:r>
            <a:r>
              <a:rPr lang="en-US" sz="2000" dirty="0" err="1"/>
              <a:t>Zeichnungen</a:t>
            </a:r>
            <a:r>
              <a:rPr lang="en-US" sz="2000" dirty="0"/>
              <a:t> und </a:t>
            </a:r>
            <a:r>
              <a:rPr lang="en-US" sz="2000" dirty="0" err="1"/>
              <a:t>Grafiken</a:t>
            </a:r>
            <a:br>
              <a:rPr lang="en-US" sz="2000" dirty="0"/>
            </a:br>
            <a:r>
              <a:rPr lang="en-US" sz="2000" dirty="0"/>
              <a:t>		Rolf Escher</a:t>
            </a:r>
          </a:p>
          <a:p>
            <a:pPr marL="228600" indent="-228600">
              <a:lnSpc>
                <a:spcPct val="90000"/>
              </a:lnSpc>
              <a:spcBef>
                <a:spcPts val="1000"/>
              </a:spcBef>
              <a:buFont typeface="Arial" panose="020B0604020202020204" pitchFamily="34" charset="0"/>
              <a:buChar char="•"/>
            </a:pPr>
            <a:r>
              <a:rPr lang="en-US" sz="2000" dirty="0"/>
              <a:t>19.04. – 31.05.	Ice Age – Tiere der </a:t>
            </a:r>
            <a:r>
              <a:rPr lang="en-US" sz="2000" dirty="0" err="1"/>
              <a:t>Eiszeit</a:t>
            </a:r>
            <a:br>
              <a:rPr lang="en-US" sz="2000" dirty="0"/>
            </a:br>
            <a:r>
              <a:rPr lang="en-US" sz="2000" dirty="0"/>
              <a:t>		</a:t>
            </a:r>
            <a:r>
              <a:rPr lang="en-US" sz="2000" dirty="0" err="1"/>
              <a:t>Sonderausstellung</a:t>
            </a:r>
            <a:endParaRPr lang="en-US" sz="2000" dirty="0"/>
          </a:p>
          <a:p>
            <a:pPr marL="228600" indent="-228600">
              <a:lnSpc>
                <a:spcPct val="90000"/>
              </a:lnSpc>
              <a:spcBef>
                <a:spcPts val="1000"/>
              </a:spcBef>
              <a:buFont typeface="Arial" panose="020B0604020202020204" pitchFamily="34" charset="0"/>
              <a:buChar char="•"/>
            </a:pPr>
            <a:r>
              <a:rPr lang="en-US" sz="2000" dirty="0"/>
              <a:t>17.05.		</a:t>
            </a:r>
            <a:r>
              <a:rPr lang="en-US" sz="2000" dirty="0" err="1"/>
              <a:t>Internationaler</a:t>
            </a:r>
            <a:r>
              <a:rPr lang="en-US" sz="2000" dirty="0"/>
              <a:t> </a:t>
            </a:r>
            <a:r>
              <a:rPr lang="en-US" sz="2000" dirty="0" err="1"/>
              <a:t>Museumstag</a:t>
            </a:r>
            <a:br>
              <a:rPr lang="en-US" sz="2000" dirty="0"/>
            </a:br>
            <a:r>
              <a:rPr lang="en-US" sz="2000" dirty="0"/>
              <a:t>		</a:t>
            </a:r>
            <a:r>
              <a:rPr lang="en-US" sz="2000" dirty="0" err="1"/>
              <a:t>Eintritt</a:t>
            </a:r>
            <a:r>
              <a:rPr lang="en-US" sz="2000" dirty="0"/>
              <a:t> </a:t>
            </a:r>
            <a:r>
              <a:rPr lang="en-US" sz="2000" dirty="0" err="1"/>
              <a:t>frei</a:t>
            </a:r>
            <a:endParaRPr lang="en-US" sz="2000" dirty="0"/>
          </a:p>
          <a:p>
            <a:pPr marL="228600" indent="-228600">
              <a:lnSpc>
                <a:spcPct val="90000"/>
              </a:lnSpc>
              <a:spcBef>
                <a:spcPts val="1000"/>
              </a:spcBef>
              <a:buFont typeface="Arial" panose="020B0604020202020204" pitchFamily="34" charset="0"/>
              <a:buChar char="•"/>
            </a:pPr>
            <a:r>
              <a:rPr lang="en-US" sz="2000" dirty="0"/>
              <a:t>07.06. – 19.07.	</a:t>
            </a:r>
            <a:r>
              <a:rPr lang="en-US" sz="2000" dirty="0" err="1"/>
              <a:t>Wegmarke</a:t>
            </a:r>
            <a:r>
              <a:rPr lang="en-US" sz="2000" dirty="0"/>
              <a:t> „Über-Leben“</a:t>
            </a:r>
            <a:br>
              <a:rPr lang="en-US" sz="2000" dirty="0"/>
            </a:br>
            <a:r>
              <a:rPr lang="en-US" sz="2000" dirty="0"/>
              <a:t>		</a:t>
            </a:r>
            <a:r>
              <a:rPr lang="en-US" sz="2000" dirty="0" err="1"/>
              <a:t>Kunstwerkstatt</a:t>
            </a:r>
            <a:r>
              <a:rPr lang="en-US" sz="2000" dirty="0"/>
              <a:t> „</a:t>
            </a:r>
            <a:r>
              <a:rPr lang="en-US" sz="2000" dirty="0" err="1"/>
              <a:t>sohle</a:t>
            </a:r>
            <a:r>
              <a:rPr lang="en-US" sz="2000" dirty="0"/>
              <a:t> 1“</a:t>
            </a:r>
          </a:p>
          <a:p>
            <a:pPr marL="228600" indent="-228600">
              <a:lnSpc>
                <a:spcPct val="90000"/>
              </a:lnSpc>
              <a:spcBef>
                <a:spcPts val="1000"/>
              </a:spcBef>
              <a:buFont typeface="Arial" panose="020B0604020202020204" pitchFamily="34" charset="0"/>
              <a:buChar char="•"/>
            </a:pPr>
            <a:r>
              <a:rPr lang="en-US" sz="2000" dirty="0"/>
              <a:t>26.07. – 20.09.	Klima in Westfalen</a:t>
            </a:r>
            <a:br>
              <a:rPr lang="en-US" sz="2000" dirty="0"/>
            </a:br>
            <a:r>
              <a:rPr lang="en-US" sz="2000" dirty="0"/>
              <a:t>		</a:t>
            </a:r>
            <a:r>
              <a:rPr lang="en-US" sz="2000" dirty="0" err="1"/>
              <a:t>Wanderausstellung</a:t>
            </a:r>
            <a:r>
              <a:rPr lang="en-US" sz="2000" dirty="0"/>
              <a:t> des LWL-</a:t>
            </a:r>
            <a:r>
              <a:rPr lang="en-US" sz="2000" dirty="0" err="1"/>
              <a:t>Museumsamtes</a:t>
            </a:r>
            <a:endParaRPr lang="en-US" sz="2000" dirty="0"/>
          </a:p>
        </p:txBody>
      </p:sp>
    </p:spTree>
    <p:extLst>
      <p:ext uri="{BB962C8B-B14F-4D97-AF65-F5344CB8AC3E}">
        <p14:creationId xmlns:p14="http://schemas.microsoft.com/office/powerpoint/2010/main" val="107596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vert="horz" lIns="91440" tIns="45720" rIns="91440" bIns="45720" rtlCol="0" anchor="ctr">
            <a:normAutofit/>
          </a:bodyPr>
          <a:lstStyle/>
          <a:p>
            <a:r>
              <a:rPr lang="de-DE" sz="3200" kern="1200" dirty="0">
                <a:latin typeface="+mj-lt"/>
                <a:ea typeface="+mj-ea"/>
                <a:cs typeface="+mj-cs"/>
              </a:rPr>
              <a:t>Aktuelles aus dem Römerpark 2026</a:t>
            </a:r>
          </a:p>
        </p:txBody>
      </p:sp>
      <p:sp>
        <p:nvSpPr>
          <p:cNvPr id="5" name="Textfeld 4"/>
          <p:cNvSpPr txBox="1"/>
          <p:nvPr/>
        </p:nvSpPr>
        <p:spPr>
          <a:xfrm>
            <a:off x="838199" y="1825625"/>
            <a:ext cx="6877051" cy="4351338"/>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pPr>
            <a:r>
              <a:rPr lang="de-DE" sz="2000" dirty="0"/>
              <a:t>02.05. – 03.05.	Saisoneröffnung „Willkommen im Römerpark“</a:t>
            </a:r>
            <a:br>
              <a:rPr lang="de-DE" sz="2000" dirty="0"/>
            </a:br>
            <a:r>
              <a:rPr lang="de-DE" sz="2000" dirty="0"/>
              <a:t>		mit Gladiatoren und Reenactment-Flohmarkt</a:t>
            </a:r>
          </a:p>
          <a:p>
            <a:pPr marL="228600" indent="-228600">
              <a:lnSpc>
                <a:spcPct val="90000"/>
              </a:lnSpc>
              <a:spcBef>
                <a:spcPts val="1000"/>
              </a:spcBef>
              <a:buFont typeface="Arial" panose="020B0604020202020204" pitchFamily="34" charset="0"/>
              <a:buChar char="•"/>
            </a:pPr>
            <a:r>
              <a:rPr lang="de-DE" sz="2000" dirty="0"/>
              <a:t>23.05. – 24.05. </a:t>
            </a:r>
            <a:r>
              <a:rPr lang="de-DE" sz="2000" dirty="0" err="1"/>
              <a:t>DoCon</a:t>
            </a:r>
            <a:r>
              <a:rPr lang="de-DE" sz="2000" dirty="0"/>
              <a:t> im Römerpark</a:t>
            </a:r>
            <a:br>
              <a:rPr lang="de-DE" sz="2000" dirty="0"/>
            </a:br>
            <a:r>
              <a:rPr lang="de-DE" sz="2000" dirty="0"/>
              <a:t>		mit Ehrenamtlichen aus der Region</a:t>
            </a:r>
          </a:p>
          <a:p>
            <a:pPr marL="228600" indent="-228600">
              <a:lnSpc>
                <a:spcPct val="90000"/>
              </a:lnSpc>
              <a:spcBef>
                <a:spcPts val="1000"/>
              </a:spcBef>
              <a:buFont typeface="Arial" panose="020B0604020202020204" pitchFamily="34" charset="0"/>
              <a:buChar char="•"/>
            </a:pPr>
            <a:r>
              <a:rPr lang="de-DE" sz="2000" dirty="0"/>
              <a:t>27.06. – 28.06.	Mittelalterfest „von Früh bis Spät“</a:t>
            </a:r>
            <a:br>
              <a:rPr lang="de-DE" sz="2000" dirty="0"/>
            </a:br>
            <a:r>
              <a:rPr lang="de-DE" sz="2000" dirty="0"/>
              <a:t>		mit Ehrenamtlichen aus der Region</a:t>
            </a:r>
          </a:p>
          <a:p>
            <a:pPr marL="228600" indent="-228600">
              <a:lnSpc>
                <a:spcPct val="90000"/>
              </a:lnSpc>
              <a:spcBef>
                <a:spcPts val="1000"/>
              </a:spcBef>
              <a:buFont typeface="Arial" panose="020B0604020202020204" pitchFamily="34" charset="0"/>
              <a:buChar char="•"/>
            </a:pPr>
            <a:r>
              <a:rPr lang="de-DE" sz="2000" dirty="0"/>
              <a:t>20.07. – 24.07.	Drusus-Camp</a:t>
            </a:r>
            <a:br>
              <a:rPr lang="de-DE" sz="2000" dirty="0"/>
            </a:br>
            <a:r>
              <a:rPr lang="de-DE" sz="2000" dirty="0"/>
              <a:t>		Kinderferienfreizeit (mit Anmeldung)</a:t>
            </a:r>
          </a:p>
          <a:p>
            <a:pPr marL="228600" indent="-228600">
              <a:lnSpc>
                <a:spcPct val="90000"/>
              </a:lnSpc>
              <a:spcBef>
                <a:spcPts val="1000"/>
              </a:spcBef>
              <a:buFont typeface="Arial" panose="020B0604020202020204" pitchFamily="34" charset="0"/>
              <a:buChar char="•"/>
            </a:pPr>
            <a:r>
              <a:rPr lang="de-DE" sz="2000" dirty="0"/>
              <a:t>19.09. – 20.09.	VIII. Internationales Römerfest</a:t>
            </a:r>
            <a:br>
              <a:rPr lang="de-DE" sz="2000" dirty="0"/>
            </a:br>
            <a:r>
              <a:rPr lang="de-DE" sz="2000" dirty="0"/>
              <a:t>		mit Ehrenamtlichen und internationalen 			Gästen </a:t>
            </a:r>
            <a:br>
              <a:rPr lang="de-DE" sz="2000" dirty="0"/>
            </a:br>
            <a:r>
              <a:rPr lang="de-DE" sz="2000" dirty="0"/>
              <a:t>		(u.a. mit europäischen Gladiatorentreffen)</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264" y="1835150"/>
            <a:ext cx="3078572" cy="4351338"/>
          </a:xfrm>
          <a:prstGeom prst="rect">
            <a:avLst/>
          </a:prstGeom>
          <a:noFill/>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3182" y="250825"/>
            <a:ext cx="1879307" cy="2658503"/>
          </a:xfrm>
          <a:prstGeom prst="rect">
            <a:avLst/>
          </a:prstGeom>
        </p:spPr>
      </p:pic>
    </p:spTree>
    <p:extLst>
      <p:ext uri="{BB962C8B-B14F-4D97-AF65-F5344CB8AC3E}">
        <p14:creationId xmlns:p14="http://schemas.microsoft.com/office/powerpoint/2010/main" val="398697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3EC27A-0D66-F363-AA3F-18A49436A173}"/>
              </a:ext>
            </a:extLst>
          </p:cNvPr>
          <p:cNvPicPr>
            <a:picLocks noChangeAspect="1"/>
          </p:cNvPicPr>
          <p:nvPr/>
        </p:nvPicPr>
        <p:blipFill>
          <a:blip r:embed="rId2">
            <a:alphaModFix amt="35000"/>
          </a:blip>
          <a:srcRect b="25000"/>
          <a:stretch>
            <a:fill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031D24E6-0C68-4A37-53CE-822DDE6585DA}"/>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sz="2800">
                <a:solidFill>
                  <a:srgbClr val="FFFFFF"/>
                </a:solidFill>
              </a:rPr>
            </a:br>
            <a:r>
              <a:rPr lang="en-US" sz="2800">
                <a:solidFill>
                  <a:srgbClr val="FFFFFF"/>
                </a:solidFill>
              </a:rPr>
              <a:t>Stadtmuseum Dauerausstellung</a:t>
            </a:r>
            <a:br>
              <a:rPr lang="en-US" sz="2800">
                <a:solidFill>
                  <a:srgbClr val="FFFFFF"/>
                </a:solidFill>
              </a:rPr>
            </a:br>
            <a:r>
              <a:rPr lang="en-US" sz="2800">
                <a:solidFill>
                  <a:srgbClr val="FFFFFF"/>
                </a:solidFill>
              </a:rPr>
              <a:t>Umbau und Aktualisierung (Planungsstand)</a:t>
            </a:r>
          </a:p>
        </p:txBody>
      </p:sp>
      <p:graphicFrame>
        <p:nvGraphicFramePr>
          <p:cNvPr id="5" name="Inhaltsplatzhalter 2">
            <a:extLst>
              <a:ext uri="{FF2B5EF4-FFF2-40B4-BE49-F238E27FC236}">
                <a16:creationId xmlns:a16="http://schemas.microsoft.com/office/drawing/2014/main" id="{6F0B31A3-75B0-CBE0-F349-4A9C2F6CB5B2}"/>
              </a:ext>
            </a:extLst>
          </p:cNvPr>
          <p:cNvGraphicFramePr>
            <a:graphicFrameLocks noGrp="1"/>
          </p:cNvGraphicFramePr>
          <p:nvPr>
            <p:ph sz="half" idx="1"/>
            <p:extLst>
              <p:ext uri="{D42A27DB-BD31-4B8C-83A1-F6EECF244321}">
                <p14:modId xmlns:p14="http://schemas.microsoft.com/office/powerpoint/2010/main" val="19089434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18300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B6B0A0-60F4-71D4-C07E-A7723C04230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AA8A51-93DA-0CE1-048C-763323D202CA}"/>
              </a:ext>
            </a:extLst>
          </p:cNvPr>
          <p:cNvPicPr>
            <a:picLocks noChangeAspect="1"/>
          </p:cNvPicPr>
          <p:nvPr/>
        </p:nvPicPr>
        <p:blipFill>
          <a:blip r:embed="rId2">
            <a:alphaModFix amt="35000"/>
          </a:blip>
          <a:srcRect t="15730"/>
          <a:stretch>
            <a:fill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3519B782-463A-F97F-7A9E-CDE8E3604B2D}"/>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sz="2800">
                <a:solidFill>
                  <a:srgbClr val="FFFFFF"/>
                </a:solidFill>
              </a:rPr>
            </a:br>
            <a:r>
              <a:rPr lang="en-US" sz="2800">
                <a:solidFill>
                  <a:srgbClr val="FFFFFF"/>
                </a:solidFill>
              </a:rPr>
              <a:t>Stadtmuseum Dauerausstellung</a:t>
            </a:r>
            <a:br>
              <a:rPr lang="en-US" sz="2800">
                <a:solidFill>
                  <a:srgbClr val="FFFFFF"/>
                </a:solidFill>
              </a:rPr>
            </a:br>
            <a:r>
              <a:rPr lang="en-US" sz="2800">
                <a:solidFill>
                  <a:srgbClr val="FFFFFF"/>
                </a:solidFill>
              </a:rPr>
              <a:t>Umbau und Aktualisierung (Planungsstand)</a:t>
            </a:r>
          </a:p>
        </p:txBody>
      </p:sp>
      <p:graphicFrame>
        <p:nvGraphicFramePr>
          <p:cNvPr id="5" name="Inhaltsplatzhalter 2">
            <a:extLst>
              <a:ext uri="{FF2B5EF4-FFF2-40B4-BE49-F238E27FC236}">
                <a16:creationId xmlns:a16="http://schemas.microsoft.com/office/drawing/2014/main" id="{C81FB618-F0CD-7383-A695-9E95765F9F88}"/>
              </a:ext>
            </a:extLst>
          </p:cNvPr>
          <p:cNvGraphicFramePr>
            <a:graphicFrameLocks noGrp="1"/>
          </p:cNvGraphicFramePr>
          <p:nvPr>
            <p:ph sz="half" idx="1"/>
            <p:extLst>
              <p:ext uri="{D42A27DB-BD31-4B8C-83A1-F6EECF244321}">
                <p14:modId xmlns:p14="http://schemas.microsoft.com/office/powerpoint/2010/main" val="30588121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37709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49404-D127-C19D-C4BE-A71340D825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FDF2E5-8DE0-0A0D-C208-8682D8126032}"/>
              </a:ext>
            </a:extLst>
          </p:cNvPr>
          <p:cNvSpPr>
            <a:spLocks noGrp="1"/>
          </p:cNvSpPr>
          <p:nvPr>
            <p:ph type="title"/>
          </p:nvPr>
        </p:nvSpPr>
        <p:spPr/>
        <p:txBody>
          <a:bodyPr>
            <a:normAutofit/>
          </a:bodyPr>
          <a:lstStyle/>
          <a:p>
            <a:r>
              <a:rPr lang="de-DE" sz="3200" dirty="0"/>
              <a:t>Großprojekte 2026/2027</a:t>
            </a:r>
          </a:p>
        </p:txBody>
      </p:sp>
      <p:sp>
        <p:nvSpPr>
          <p:cNvPr id="3" name="Inhaltsplatzhalter 2">
            <a:extLst>
              <a:ext uri="{FF2B5EF4-FFF2-40B4-BE49-F238E27FC236}">
                <a16:creationId xmlns:a16="http://schemas.microsoft.com/office/drawing/2014/main" id="{38E2D0F6-3BC7-F694-780D-5407B7B586C4}"/>
              </a:ext>
            </a:extLst>
          </p:cNvPr>
          <p:cNvSpPr>
            <a:spLocks noGrp="1"/>
          </p:cNvSpPr>
          <p:nvPr>
            <p:ph sz="half" idx="1"/>
          </p:nvPr>
        </p:nvSpPr>
        <p:spPr>
          <a:xfrm>
            <a:off x="374541" y="1690688"/>
            <a:ext cx="10979259" cy="4667250"/>
          </a:xfrm>
        </p:spPr>
        <p:txBody>
          <a:bodyPr>
            <a:noAutofit/>
          </a:bodyPr>
          <a:lstStyle/>
          <a:p>
            <a:pPr marL="0" indent="0">
              <a:buNone/>
            </a:pPr>
            <a:r>
              <a:rPr lang="de-DE" b="1" dirty="0"/>
              <a:t>Erinnerungsort Grimberg 3/4 : „Es waren unsere Kumpels“</a:t>
            </a:r>
          </a:p>
          <a:p>
            <a:pPr marL="0" indent="0">
              <a:buNone/>
            </a:pPr>
            <a:endParaRPr lang="de-DE" sz="1000" dirty="0"/>
          </a:p>
          <a:p>
            <a:pPr marL="0" indent="0">
              <a:buNone/>
            </a:pPr>
            <a:r>
              <a:rPr lang="de-DE" sz="2400" dirty="0"/>
              <a:t>Das Projekt umfasst die Gestaltung und Darstellung von Skulpturenentwürfen zur Herstellung und Errichtung eines freistehenden Erinnerungsortes. Dieser soll an das Bergbauunglück auf der Zeche Grimberg 3/4 erinnern.</a:t>
            </a:r>
          </a:p>
          <a:p>
            <a:pPr marL="0" indent="0">
              <a:buNone/>
            </a:pPr>
            <a:r>
              <a:rPr lang="de-DE" sz="2400" dirty="0"/>
              <a:t>Der geplante Erinnerungsort würdigt die 350 Bergleute, die bei dem Unglück im Stollen ums Leben kamen und dort verblieben. Gleichzeitig soll er auch an die hinterbliebenen Frauen erinnern, die sogenannten „Kuckuckswitwen“, deren Lebensschicksale eng mit der Tragödie verbunden sind.</a:t>
            </a:r>
          </a:p>
          <a:p>
            <a:pPr marL="0" indent="0">
              <a:buNone/>
            </a:pPr>
            <a:r>
              <a:rPr lang="de-DE" sz="2400" dirty="0"/>
              <a:t>Die Skulpturenentwürfe setzen sich künstlerisch mit den Themen Erinnerung, Verlust, Trauer und Solidarität auseinander. Ziel ist es, einen Ort des Gedenkens zu schaffen, der sowohl die historische Bedeutung des Ereignisses sichtbar macht als auch Raum für persönliches Erinnern und gesellschaftliche Reflexion bietet.</a:t>
            </a:r>
          </a:p>
        </p:txBody>
      </p:sp>
      <p:pic>
        <p:nvPicPr>
          <p:cNvPr id="5" name="Grafik 4">
            <a:extLst>
              <a:ext uri="{FF2B5EF4-FFF2-40B4-BE49-F238E27FC236}">
                <a16:creationId xmlns:a16="http://schemas.microsoft.com/office/drawing/2014/main" id="{BC75D25E-D08F-5D0D-246D-5CDA522A77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382" y="193712"/>
            <a:ext cx="1231208" cy="1875312"/>
          </a:xfrm>
          <a:prstGeom prst="rect">
            <a:avLst/>
          </a:prstGeom>
        </p:spPr>
      </p:pic>
    </p:spTree>
    <p:extLst>
      <p:ext uri="{BB962C8B-B14F-4D97-AF65-F5344CB8AC3E}">
        <p14:creationId xmlns:p14="http://schemas.microsoft.com/office/powerpoint/2010/main" val="34632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48" y="0"/>
            <a:ext cx="9700752" cy="685800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823704"/>
            <a:ext cx="3490776" cy="4937759"/>
          </a:xfrm>
          <a:prstGeom prst="rect">
            <a:avLst/>
          </a:prstGeom>
        </p:spPr>
      </p:pic>
    </p:spTree>
    <p:extLst>
      <p:ext uri="{BB962C8B-B14F-4D97-AF65-F5344CB8AC3E}">
        <p14:creationId xmlns:p14="http://schemas.microsoft.com/office/powerpoint/2010/main" val="160391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nhaltsplatzhalter 3">
            <a:extLst>
              <a:ext uri="{FF2B5EF4-FFF2-40B4-BE49-F238E27FC236}">
                <a16:creationId xmlns:a16="http://schemas.microsoft.com/office/drawing/2014/main" id="{5FFD339E-2E5A-B528-82E0-E3EB5C505F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4056" r="1" b="5199"/>
          <a:stretch>
            <a:fillRect/>
          </a:stretch>
        </p:blipFill>
        <p:spPr>
          <a:xfrm>
            <a:off x="0" y="0"/>
            <a:ext cx="9669642" cy="6857990"/>
          </a:xfrm>
          <a:prstGeom prst="rect">
            <a:avLst/>
          </a:prstGeom>
        </p:spPr>
      </p:pic>
      <p:sp>
        <p:nvSpPr>
          <p:cNvPr id="35"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p:cNvSpPr/>
          <p:nvPr/>
        </p:nvSpPr>
        <p:spPr>
          <a:xfrm>
            <a:off x="6679769" y="657225"/>
            <a:ext cx="5226482" cy="57435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Herstellung</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der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Bronzeskulpturen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Ablauf</a:t>
            </a:r>
            <a:r>
              <a:rPr lang="en-US" sz="2400" b="1" dirty="0">
                <a:solidFill>
                  <a:prstClr val="black"/>
                </a:solidFill>
                <a:latin typeface="Calibri" panose="020F0502020204030204"/>
              </a:rPr>
              <a:t>plan)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r>
              <a:rPr lang="de-DE" sz="2400" dirty="0"/>
              <a:t>- Anfertigung der Originalmodelle:</a:t>
            </a:r>
          </a:p>
          <a:p>
            <a:pPr lvl="1"/>
            <a:r>
              <a:rPr lang="de-DE" sz="2400" dirty="0"/>
              <a:t>Geschichtskreis und Künstler Harald K. Müller</a:t>
            </a:r>
          </a:p>
          <a:p>
            <a:pPr lvl="1"/>
            <a:r>
              <a:rPr lang="de-DE" sz="2400" dirty="0"/>
              <a:t>- Abformungen und Gussformen für die erforderlichen Wachsmodellteile</a:t>
            </a:r>
          </a:p>
          <a:p>
            <a:pPr lvl="1"/>
            <a:r>
              <a:rPr lang="de-DE" sz="2400" dirty="0"/>
              <a:t>- Gießerei, Bronzeguss (verlorene Form)</a:t>
            </a:r>
          </a:p>
          <a:p>
            <a:pPr lvl="1"/>
            <a:r>
              <a:rPr lang="de-DE" sz="2400" dirty="0"/>
              <a:t>- Die Betonarbeiten für Sockel und Plattform: Geschichtskreis mit Künstler Harald K. Müller</a:t>
            </a:r>
          </a:p>
          <a:p>
            <a:pPr lvl="1"/>
            <a:r>
              <a:rPr lang="de-DE" sz="2400" dirty="0"/>
              <a:t>- Trägersockel können mit Motiven und Symbolen gestaltet werden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03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9F16D-A9B1-DAFA-543C-A1900E72783D}"/>
              </a:ext>
            </a:extLst>
          </p:cNvPr>
          <p:cNvSpPr>
            <a:spLocks noGrp="1"/>
          </p:cNvSpPr>
          <p:nvPr>
            <p:ph type="title"/>
          </p:nvPr>
        </p:nvSpPr>
        <p:spPr/>
        <p:txBody>
          <a:bodyPr/>
          <a:lstStyle/>
          <a:p>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Großprojekte 2026/2027</a:t>
            </a:r>
            <a:endParaRPr lang="de-DE" dirty="0"/>
          </a:p>
        </p:txBody>
      </p:sp>
      <p:pic>
        <p:nvPicPr>
          <p:cNvPr id="7" name="Grafik 6">
            <a:extLst>
              <a:ext uri="{FF2B5EF4-FFF2-40B4-BE49-F238E27FC236}">
                <a16:creationId xmlns:a16="http://schemas.microsoft.com/office/drawing/2014/main" id="{D3D4033A-FB95-D28A-3605-839B15E88A64}"/>
              </a:ext>
            </a:extLst>
          </p:cNvPr>
          <p:cNvPicPr>
            <a:picLocks noChangeAspect="1"/>
          </p:cNvPicPr>
          <p:nvPr/>
        </p:nvPicPr>
        <p:blipFill>
          <a:blip r:embed="rId2"/>
          <a:stretch>
            <a:fillRect/>
          </a:stretch>
        </p:blipFill>
        <p:spPr>
          <a:xfrm rot="16200000">
            <a:off x="9500779" y="-172721"/>
            <a:ext cx="1734279" cy="2809971"/>
          </a:xfrm>
          <a:prstGeom prst="rect">
            <a:avLst/>
          </a:prstGeom>
        </p:spPr>
      </p:pic>
      <p:sp>
        <p:nvSpPr>
          <p:cNvPr id="8" name="Textfeld 7">
            <a:extLst>
              <a:ext uri="{FF2B5EF4-FFF2-40B4-BE49-F238E27FC236}">
                <a16:creationId xmlns:a16="http://schemas.microsoft.com/office/drawing/2014/main" id="{33543E9F-E8D4-541A-62E6-7BC5E7605DE1}"/>
              </a:ext>
            </a:extLst>
          </p:cNvPr>
          <p:cNvSpPr txBox="1"/>
          <p:nvPr/>
        </p:nvSpPr>
        <p:spPr>
          <a:xfrm>
            <a:off x="785982" y="1753459"/>
            <a:ext cx="6943725" cy="461665"/>
          </a:xfrm>
          <a:prstGeom prst="rect">
            <a:avLst/>
          </a:prstGeom>
          <a:noFill/>
        </p:spPr>
        <p:txBody>
          <a:bodyPr wrap="square" rtlCol="0">
            <a:spAutoFit/>
          </a:bodyPr>
          <a:lstStyle/>
          <a:p>
            <a:r>
              <a:rPr lang="de-DE" sz="2400" dirty="0"/>
              <a:t>Rekonstruktion Nord Tor des Römerlagers Oberaden</a:t>
            </a:r>
          </a:p>
        </p:txBody>
      </p:sp>
      <p:pic>
        <p:nvPicPr>
          <p:cNvPr id="6" name="Grafik 5" descr="Ein Bild, das Entwurf, Zeichnung, Plan enthält.">
            <a:extLst>
              <a:ext uri="{FF2B5EF4-FFF2-40B4-BE49-F238E27FC236}">
                <a16:creationId xmlns:a16="http://schemas.microsoft.com/office/drawing/2014/main" id="{247F0BA6-534F-9537-F46E-FA59B212F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46" y="2706986"/>
            <a:ext cx="5853738" cy="4088242"/>
          </a:xfrm>
          <a:prstGeom prst="rect">
            <a:avLst/>
          </a:prstGeom>
        </p:spPr>
      </p:pic>
      <p:sp>
        <p:nvSpPr>
          <p:cNvPr id="9" name="Textfeld 8">
            <a:extLst>
              <a:ext uri="{FF2B5EF4-FFF2-40B4-BE49-F238E27FC236}">
                <a16:creationId xmlns:a16="http://schemas.microsoft.com/office/drawing/2014/main" id="{6CA93EFD-7002-7D1C-7EF0-5D07E429B1C9}"/>
              </a:ext>
            </a:extLst>
          </p:cNvPr>
          <p:cNvSpPr txBox="1"/>
          <p:nvPr/>
        </p:nvSpPr>
        <p:spPr>
          <a:xfrm>
            <a:off x="6898742" y="2953787"/>
            <a:ext cx="4874162" cy="3416320"/>
          </a:xfrm>
          <a:prstGeom prst="rect">
            <a:avLst/>
          </a:prstGeom>
          <a:noFill/>
        </p:spPr>
        <p:txBody>
          <a:bodyPr wrap="square" rtlCol="0">
            <a:spAutoFit/>
          </a:bodyPr>
          <a:lstStyle/>
          <a:p>
            <a:r>
              <a:rPr lang="de-DE" sz="2400" dirty="0"/>
              <a:t>Das Nordtor wird als zweigeschossige Zangentoranlage mit begehbaren Ebenen aus Eichenholz realisiert. Die obere Ebene, die durch eine Verbindung der seitlichen Tortürme entsteht, ist ausschließlich über innenliegende Anlegeleitern zugänglich und dient ausschließlich Naturschutz-Arbeiten.</a:t>
            </a:r>
          </a:p>
        </p:txBody>
      </p:sp>
    </p:spTree>
    <p:extLst>
      <p:ext uri="{BB962C8B-B14F-4D97-AF65-F5344CB8AC3E}">
        <p14:creationId xmlns:p14="http://schemas.microsoft.com/office/powerpoint/2010/main" val="73172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1" y="365125"/>
            <a:ext cx="5251316" cy="1807305"/>
          </a:xfrm>
        </p:spPr>
        <p:txBody>
          <a:bodyPr vert="horz" lIns="91440" tIns="45720" rIns="91440" bIns="45720" rtlCol="0" anchor="ctr">
            <a:normAutofit/>
          </a:bodyPr>
          <a:lstStyle/>
          <a:p>
            <a:r>
              <a:rPr lang="en-US" sz="3200" dirty="0" err="1"/>
              <a:t>Stadtmuseum</a:t>
            </a:r>
            <a:r>
              <a:rPr lang="en-US" sz="3200" dirty="0"/>
              <a:t> </a:t>
            </a:r>
            <a:r>
              <a:rPr lang="en-US" sz="3200" dirty="0" err="1"/>
              <a:t>Bergkamen</a:t>
            </a:r>
            <a:r>
              <a:rPr lang="en-US" sz="3200" dirty="0"/>
              <a:t> 2025</a:t>
            </a:r>
          </a:p>
        </p:txBody>
      </p:sp>
      <p:sp>
        <p:nvSpPr>
          <p:cNvPr id="3" name="Inhaltsplatzhalter 2"/>
          <p:cNvSpPr>
            <a:spLocks noGrp="1"/>
          </p:cNvSpPr>
          <p:nvPr>
            <p:ph sz="half" idx="1"/>
          </p:nvPr>
        </p:nvSpPr>
        <p:spPr>
          <a:xfrm>
            <a:off x="838200" y="2333297"/>
            <a:ext cx="4934919" cy="3843666"/>
          </a:xfrm>
        </p:spPr>
        <p:txBody>
          <a:bodyPr vert="horz" lIns="91440" tIns="45720" rIns="91440" bIns="45720" rtlCol="0">
            <a:normAutofit/>
          </a:bodyPr>
          <a:lstStyle/>
          <a:p>
            <a:pPr marL="0"/>
            <a:r>
              <a:rPr lang="en-US" sz="2000" dirty="0"/>
              <a:t>12. – 13. Juli 2025</a:t>
            </a:r>
          </a:p>
          <a:p>
            <a:r>
              <a:rPr lang="en-US" sz="2000" dirty="0"/>
              <a:t>Happy Birthday </a:t>
            </a:r>
            <a:r>
              <a:rPr lang="en-US" sz="2000" dirty="0" err="1"/>
              <a:t>Stadtmuseum</a:t>
            </a:r>
            <a:r>
              <a:rPr lang="en-US" sz="2000" dirty="0"/>
              <a:t> 1965 – 2025</a:t>
            </a:r>
            <a:br>
              <a:rPr lang="en-US" sz="2000" dirty="0"/>
            </a:br>
            <a:r>
              <a:rPr lang="en-US" sz="2000" dirty="0" err="1"/>
              <a:t>Sommerfest</a:t>
            </a:r>
            <a:r>
              <a:rPr lang="en-US" sz="2000" dirty="0"/>
              <a:t> </a:t>
            </a:r>
            <a:r>
              <a:rPr lang="en-US" sz="2000" dirty="0" err="1"/>
              <a:t>mit</a:t>
            </a:r>
            <a:r>
              <a:rPr lang="en-US" sz="2000" dirty="0"/>
              <a:t> </a:t>
            </a:r>
            <a:r>
              <a:rPr lang="en-US" sz="2000" dirty="0" err="1"/>
              <a:t>buntem</a:t>
            </a:r>
            <a:r>
              <a:rPr lang="en-US" sz="2000" dirty="0"/>
              <a:t> </a:t>
            </a:r>
            <a:r>
              <a:rPr lang="en-US" sz="2000" dirty="0" err="1"/>
              <a:t>Rahmenprogramm</a:t>
            </a:r>
            <a:r>
              <a:rPr lang="en-US" sz="2000" dirty="0"/>
              <a:t> </a:t>
            </a:r>
            <a:r>
              <a:rPr lang="en-US" sz="2000" dirty="0" err="1"/>
              <a:t>sowie</a:t>
            </a:r>
            <a:r>
              <a:rPr lang="en-US" sz="2000" dirty="0"/>
              <a:t> </a:t>
            </a:r>
            <a:r>
              <a:rPr lang="en-US" sz="2000" dirty="0" err="1"/>
              <a:t>mit</a:t>
            </a:r>
            <a:r>
              <a:rPr lang="en-US" sz="2000" dirty="0"/>
              <a:t> </a:t>
            </a:r>
            <a:r>
              <a:rPr lang="en-US" sz="2000" dirty="0" err="1"/>
              <a:t>Kooperationsprojekten</a:t>
            </a:r>
            <a:r>
              <a:rPr lang="en-US" sz="2000" dirty="0"/>
              <a:t> der JKS und dem Gymnasium </a:t>
            </a:r>
            <a:r>
              <a:rPr lang="en-US" sz="2000" dirty="0" err="1"/>
              <a:t>Bergkamen</a:t>
            </a:r>
            <a:endParaRPr lang="en-US" sz="2000" dirty="0"/>
          </a:p>
          <a:p>
            <a:r>
              <a:rPr lang="en-US" sz="2000" dirty="0" err="1"/>
              <a:t>inklusive</a:t>
            </a:r>
            <a:r>
              <a:rPr lang="en-US" sz="2000" dirty="0"/>
              <a:t> </a:t>
            </a:r>
            <a:r>
              <a:rPr lang="en-US" sz="2000" dirty="0" err="1"/>
              <a:t>Einweihung</a:t>
            </a:r>
            <a:r>
              <a:rPr lang="en-US" sz="2000" dirty="0"/>
              <a:t> des </a:t>
            </a:r>
            <a:r>
              <a:rPr lang="en-US" sz="2000" dirty="0" err="1"/>
              <a:t>Museumsplatzes</a:t>
            </a:r>
            <a:r>
              <a:rPr lang="en-US" sz="2000" dirty="0"/>
              <a:t> </a:t>
            </a:r>
            <a:r>
              <a:rPr lang="en-US" sz="2000" dirty="0" err="1"/>
              <a:t>mit</a:t>
            </a:r>
            <a:r>
              <a:rPr lang="en-US" sz="2000" dirty="0"/>
              <a:t> </a:t>
            </a:r>
            <a:r>
              <a:rPr lang="en-US" sz="2000" dirty="0" err="1"/>
              <a:t>Wasserspiel</a:t>
            </a:r>
            <a:endParaRPr lang="en-US" sz="2000" dirty="0"/>
          </a:p>
          <a:p>
            <a:endParaRPr lang="en-US" sz="2000" dirty="0"/>
          </a:p>
          <a:p>
            <a:endParaRPr lang="en-US" sz="2000" dirty="0"/>
          </a:p>
        </p:txBody>
      </p:sp>
      <p:pic>
        <p:nvPicPr>
          <p:cNvPr id="5" name="Grafik 4" descr="Ein Bild, das Text, Screenshot, Blume, Poster enthält.&#10;&#10;KI-generierte Inhalte können fehlerhaft sein.">
            <a:extLst>
              <a:ext uri="{FF2B5EF4-FFF2-40B4-BE49-F238E27FC236}">
                <a16:creationId xmlns:a16="http://schemas.microsoft.com/office/drawing/2014/main" id="{8E3E55AD-46A9-8A0E-C43E-0623E4A5B57B}"/>
              </a:ext>
            </a:extLst>
          </p:cNvPr>
          <p:cNvPicPr>
            <a:picLocks noChangeAspect="1"/>
          </p:cNvPicPr>
          <p:nvPr/>
        </p:nvPicPr>
        <p:blipFill>
          <a:blip r:embed="rId2" cstate="print">
            <a:extLst>
              <a:ext uri="{28A0092B-C50C-407E-A947-70E740481C1C}">
                <a14:useLocalDpi xmlns:a14="http://schemas.microsoft.com/office/drawing/2010/main" val="0"/>
              </a:ext>
            </a:extLst>
          </a:blip>
          <a:srcRect b="1862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377238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5A75-6C96-5750-22E5-700DCFBC80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7B406D-ECA4-FB47-46EB-28F020819376}"/>
              </a:ext>
            </a:extLst>
          </p:cNvPr>
          <p:cNvSpPr>
            <a:spLocks noGrp="1"/>
          </p:cNvSpPr>
          <p:nvPr>
            <p:ph type="title"/>
          </p:nvPr>
        </p:nvSpPr>
        <p:spPr/>
        <p:txBody>
          <a:bodyPr/>
          <a:lstStyle/>
          <a:p>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Großprojekte 2026/2027</a:t>
            </a:r>
            <a:endParaRPr lang="de-DE" dirty="0"/>
          </a:p>
        </p:txBody>
      </p:sp>
      <p:pic>
        <p:nvPicPr>
          <p:cNvPr id="7" name="Grafik 6">
            <a:extLst>
              <a:ext uri="{FF2B5EF4-FFF2-40B4-BE49-F238E27FC236}">
                <a16:creationId xmlns:a16="http://schemas.microsoft.com/office/drawing/2014/main" id="{4C1824E7-249F-3A96-B7A4-963F4D986DDB}"/>
              </a:ext>
            </a:extLst>
          </p:cNvPr>
          <p:cNvPicPr>
            <a:picLocks noChangeAspect="1"/>
          </p:cNvPicPr>
          <p:nvPr/>
        </p:nvPicPr>
        <p:blipFill>
          <a:blip r:embed="rId2"/>
          <a:stretch>
            <a:fillRect/>
          </a:stretch>
        </p:blipFill>
        <p:spPr>
          <a:xfrm rot="16200000">
            <a:off x="9500779" y="-172721"/>
            <a:ext cx="1734279" cy="2809971"/>
          </a:xfrm>
          <a:prstGeom prst="rect">
            <a:avLst/>
          </a:prstGeom>
        </p:spPr>
      </p:pic>
      <p:sp>
        <p:nvSpPr>
          <p:cNvPr id="8" name="Textfeld 7">
            <a:extLst>
              <a:ext uri="{FF2B5EF4-FFF2-40B4-BE49-F238E27FC236}">
                <a16:creationId xmlns:a16="http://schemas.microsoft.com/office/drawing/2014/main" id="{3611BE9E-18DE-9287-C672-6570FE7FA697}"/>
              </a:ext>
            </a:extLst>
          </p:cNvPr>
          <p:cNvSpPr txBox="1"/>
          <p:nvPr/>
        </p:nvSpPr>
        <p:spPr>
          <a:xfrm>
            <a:off x="838200" y="1575575"/>
            <a:ext cx="6943725" cy="461665"/>
          </a:xfrm>
          <a:prstGeom prst="rect">
            <a:avLst/>
          </a:prstGeom>
          <a:noFill/>
        </p:spPr>
        <p:txBody>
          <a:bodyPr wrap="square" rtlCol="0">
            <a:spAutoFit/>
          </a:bodyPr>
          <a:lstStyle/>
          <a:p>
            <a:r>
              <a:rPr lang="de-DE" sz="2400" dirty="0"/>
              <a:t>Rekonstruktion Nord Tor des Römerlagers Oberaden</a:t>
            </a:r>
          </a:p>
        </p:txBody>
      </p:sp>
      <p:sp>
        <p:nvSpPr>
          <p:cNvPr id="3" name="Textfeld 2">
            <a:extLst>
              <a:ext uri="{FF2B5EF4-FFF2-40B4-BE49-F238E27FC236}">
                <a16:creationId xmlns:a16="http://schemas.microsoft.com/office/drawing/2014/main" id="{FA1FF9B8-5DEC-CAFC-FF7A-5ED863DA926D}"/>
              </a:ext>
            </a:extLst>
          </p:cNvPr>
          <p:cNvSpPr txBox="1"/>
          <p:nvPr/>
        </p:nvSpPr>
        <p:spPr>
          <a:xfrm>
            <a:off x="838201" y="2099404"/>
            <a:ext cx="10934703" cy="4154984"/>
          </a:xfrm>
          <a:prstGeom prst="rect">
            <a:avLst/>
          </a:prstGeom>
          <a:noFill/>
        </p:spPr>
        <p:txBody>
          <a:bodyPr wrap="square" rtlCol="0">
            <a:spAutoFit/>
          </a:bodyPr>
          <a:lstStyle/>
          <a:p>
            <a:r>
              <a:rPr lang="de-DE" sz="2400" u="sng" dirty="0"/>
              <a:t>3 Ebenen</a:t>
            </a:r>
          </a:p>
          <a:p>
            <a:r>
              <a:rPr lang="de-DE" sz="2400" dirty="0"/>
              <a:t>die nach dem Nachhaltigkeitsprinzip - sozial, ökologisch, ökonomisch - unterteilt sind:</a:t>
            </a:r>
          </a:p>
          <a:p>
            <a:r>
              <a:rPr lang="de-DE" sz="2400" dirty="0"/>
              <a:t>- EG: Räume für das Ehrenamt (Lager, Präsentationsräume/Unterkünfte)</a:t>
            </a:r>
            <a:br>
              <a:rPr lang="de-DE" sz="2400" dirty="0"/>
            </a:br>
            <a:r>
              <a:rPr lang="de-DE" sz="2400" dirty="0"/>
              <a:t>- 1. OG: Raum für die Öffentlichkeit - Erlebnisbesuch auf dem Wehrgang ermöglichen</a:t>
            </a:r>
            <a:br>
              <a:rPr lang="de-DE" sz="2400" dirty="0"/>
            </a:br>
            <a:r>
              <a:rPr lang="de-DE" sz="2400" dirty="0"/>
              <a:t>- 2. OG: Raum zur Schaffung von neuen Lebensräumen wie Nist- und Schlafmöglichkeiten für einheimische Tierarten.</a:t>
            </a:r>
          </a:p>
          <a:p>
            <a:endParaRPr lang="de-DE" sz="2400" dirty="0"/>
          </a:p>
          <a:p>
            <a:r>
              <a:rPr lang="de-DE" sz="2400" u="sng" dirty="0"/>
              <a:t>Ablaufplan 2026-2028</a:t>
            </a:r>
          </a:p>
          <a:p>
            <a:r>
              <a:rPr lang="de-DE" sz="2400" b="1" dirty="0"/>
              <a:t>1. Bauphase: </a:t>
            </a:r>
            <a:r>
              <a:rPr lang="de-DE" sz="2400" dirty="0"/>
              <a:t>Fundamenterstellung inkl. Bodenarbeiten</a:t>
            </a:r>
          </a:p>
          <a:p>
            <a:r>
              <a:rPr lang="de-DE" sz="2400" b="1" dirty="0"/>
              <a:t>2. Bauphase: </a:t>
            </a:r>
            <a:r>
              <a:rPr lang="de-DE" sz="2400" dirty="0"/>
              <a:t>Holzkonstruktion (Pfosten/Balken-Struktur inkl. statischer Elemente)</a:t>
            </a:r>
          </a:p>
          <a:p>
            <a:r>
              <a:rPr lang="de-DE" sz="2400" b="1" dirty="0"/>
              <a:t>3. Bauphase: </a:t>
            </a:r>
            <a:r>
              <a:rPr lang="de-DE" sz="2400" dirty="0"/>
              <a:t>Partizipative Baustelle (Förderung des Ehrenamtlichen Engagements)</a:t>
            </a:r>
          </a:p>
        </p:txBody>
      </p:sp>
    </p:spTree>
    <p:extLst>
      <p:ext uri="{BB962C8B-B14F-4D97-AF65-F5344CB8AC3E}">
        <p14:creationId xmlns:p14="http://schemas.microsoft.com/office/powerpoint/2010/main" val="258046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2379-2B69-4D0A-183C-FAE826416E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D8E19D-794D-8067-D305-DCF574A8230C}"/>
              </a:ext>
            </a:extLst>
          </p:cNvPr>
          <p:cNvSpPr>
            <a:spLocks noGrp="1"/>
          </p:cNvSpPr>
          <p:nvPr>
            <p:ph type="title"/>
          </p:nvPr>
        </p:nvSpPr>
        <p:spPr/>
        <p:txBody>
          <a:bodyPr/>
          <a:lstStyle/>
          <a:p>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Großprojekte 2026/2027</a:t>
            </a:r>
            <a:endParaRPr lang="de-DE" dirty="0"/>
          </a:p>
        </p:txBody>
      </p:sp>
      <p:sp>
        <p:nvSpPr>
          <p:cNvPr id="8" name="Textfeld 7">
            <a:extLst>
              <a:ext uri="{FF2B5EF4-FFF2-40B4-BE49-F238E27FC236}">
                <a16:creationId xmlns:a16="http://schemas.microsoft.com/office/drawing/2014/main" id="{0D8303BC-4952-9C9D-2CB8-CFC8EDABE8C0}"/>
              </a:ext>
            </a:extLst>
          </p:cNvPr>
          <p:cNvSpPr txBox="1"/>
          <p:nvPr/>
        </p:nvSpPr>
        <p:spPr>
          <a:xfrm>
            <a:off x="785982" y="1753459"/>
            <a:ext cx="6943725" cy="830997"/>
          </a:xfrm>
          <a:prstGeom prst="rect">
            <a:avLst/>
          </a:prstGeom>
          <a:noFill/>
        </p:spPr>
        <p:txBody>
          <a:bodyPr wrap="square" rtlCol="0">
            <a:spAutoFit/>
          </a:bodyPr>
          <a:lstStyle/>
          <a:p>
            <a:r>
              <a:rPr lang="de-DE" sz="2400" dirty="0"/>
              <a:t>Erinnerungsort "Römische Nekropole„</a:t>
            </a:r>
            <a:br>
              <a:rPr lang="de-DE" sz="2400" dirty="0"/>
            </a:br>
            <a:r>
              <a:rPr lang="de-DE" sz="2400" dirty="0"/>
              <a:t>eine römische Grabstele für Roland Schäfer</a:t>
            </a:r>
          </a:p>
        </p:txBody>
      </p:sp>
      <p:sp>
        <p:nvSpPr>
          <p:cNvPr id="9" name="Textfeld 8">
            <a:extLst>
              <a:ext uri="{FF2B5EF4-FFF2-40B4-BE49-F238E27FC236}">
                <a16:creationId xmlns:a16="http://schemas.microsoft.com/office/drawing/2014/main" id="{3C9EA040-A0F1-0B66-3A35-C4A7383F1D33}"/>
              </a:ext>
            </a:extLst>
          </p:cNvPr>
          <p:cNvSpPr txBox="1"/>
          <p:nvPr/>
        </p:nvSpPr>
        <p:spPr>
          <a:xfrm>
            <a:off x="785982" y="2873576"/>
            <a:ext cx="4874162" cy="830997"/>
          </a:xfrm>
          <a:prstGeom prst="rect">
            <a:avLst/>
          </a:prstGeom>
          <a:noFill/>
        </p:spPr>
        <p:txBody>
          <a:bodyPr wrap="square" rtlCol="0">
            <a:spAutoFit/>
          </a:bodyPr>
          <a:lstStyle/>
          <a:p>
            <a:r>
              <a:rPr lang="de-DE" sz="2400" dirty="0"/>
              <a:t>Grabstein Typ „</a:t>
            </a:r>
            <a:r>
              <a:rPr lang="de-DE" sz="2400" dirty="0" err="1"/>
              <a:t>Caelius</a:t>
            </a:r>
            <a:r>
              <a:rPr lang="de-DE" sz="2400" dirty="0"/>
              <a:t>“</a:t>
            </a:r>
          </a:p>
          <a:p>
            <a:endParaRPr lang="de-DE" sz="2400" dirty="0"/>
          </a:p>
        </p:txBody>
      </p:sp>
      <p:pic>
        <p:nvPicPr>
          <p:cNvPr id="6" name="Grafik 5" descr="Ein Bild, das Artefakt, Steinschnitt, Schnitzerei, Geschichte enthält.&#10;&#10;KI-generierte Inhalte können fehlerhaft sein.">
            <a:extLst>
              <a:ext uri="{FF2B5EF4-FFF2-40B4-BE49-F238E27FC236}">
                <a16:creationId xmlns:a16="http://schemas.microsoft.com/office/drawing/2014/main" id="{F828A6F6-1679-BD91-6529-0F7A0ACA2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48" y="3289074"/>
            <a:ext cx="2812807" cy="3464674"/>
          </a:xfrm>
          <a:prstGeom prst="rect">
            <a:avLst/>
          </a:prstGeom>
        </p:spPr>
      </p:pic>
      <p:pic>
        <p:nvPicPr>
          <p:cNvPr id="11" name="Grafik 10" descr="Ein Bild, das Text, Menschliches Gesicht, Mann, Kunst enthält.&#10;&#10;KI-generierte Inhalte können fehlerhaft sein.">
            <a:extLst>
              <a:ext uri="{FF2B5EF4-FFF2-40B4-BE49-F238E27FC236}">
                <a16:creationId xmlns:a16="http://schemas.microsoft.com/office/drawing/2014/main" id="{2288E0DD-EACE-B613-C17A-F9C78546D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767" y="3383901"/>
            <a:ext cx="2494221" cy="3275020"/>
          </a:xfrm>
          <a:prstGeom prst="rect">
            <a:avLst/>
          </a:prstGeom>
        </p:spPr>
      </p:pic>
      <p:pic>
        <p:nvPicPr>
          <p:cNvPr id="13" name="Grafik 12" descr="Ein Bild, das draußen, Grab, Friedhof, Baum enthält.&#10;&#10;KI-generierte Inhalte können fehlerhaft sein.">
            <a:extLst>
              <a:ext uri="{FF2B5EF4-FFF2-40B4-BE49-F238E27FC236}">
                <a16:creationId xmlns:a16="http://schemas.microsoft.com/office/drawing/2014/main" id="{6E8CBD44-44D8-562E-D21D-ED383D98C6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0611" y="96950"/>
            <a:ext cx="4940779" cy="6561971"/>
          </a:xfrm>
          <a:prstGeom prst="rect">
            <a:avLst/>
          </a:prstGeom>
        </p:spPr>
      </p:pic>
    </p:spTree>
    <p:extLst>
      <p:ext uri="{BB962C8B-B14F-4D97-AF65-F5344CB8AC3E}">
        <p14:creationId xmlns:p14="http://schemas.microsoft.com/office/powerpoint/2010/main" val="220876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1" y="365125"/>
            <a:ext cx="3943026" cy="1938076"/>
          </a:xfrm>
        </p:spPr>
        <p:txBody>
          <a:bodyPr vert="horz" lIns="91440" tIns="45720" rIns="91440" bIns="45720" rtlCol="0" anchor="ctr">
            <a:normAutofit/>
          </a:bodyPr>
          <a:lstStyle/>
          <a:p>
            <a:r>
              <a:rPr lang="en-US" sz="3200" kern="1200" dirty="0" err="1">
                <a:solidFill>
                  <a:schemeClr val="tx1"/>
                </a:solidFill>
                <a:latin typeface="+mj-lt"/>
                <a:ea typeface="+mj-ea"/>
                <a:cs typeface="+mj-cs"/>
              </a:rPr>
              <a:t>Römerpark</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Bergkamen</a:t>
            </a:r>
            <a:r>
              <a:rPr lang="en-US" sz="3200" kern="1200" dirty="0">
                <a:solidFill>
                  <a:schemeClr val="tx1"/>
                </a:solidFill>
                <a:latin typeface="+mj-lt"/>
                <a:ea typeface="+mj-ea"/>
                <a:cs typeface="+mj-cs"/>
              </a:rPr>
              <a:t> 2025</a:t>
            </a:r>
          </a:p>
        </p:txBody>
      </p:sp>
      <p:sp>
        <p:nvSpPr>
          <p:cNvPr id="3" name="Inhaltsplatzhalter 2"/>
          <p:cNvSpPr>
            <a:spLocks noGrp="1"/>
          </p:cNvSpPr>
          <p:nvPr>
            <p:ph sz="half" idx="1"/>
          </p:nvPr>
        </p:nvSpPr>
        <p:spPr>
          <a:xfrm>
            <a:off x="838201" y="2482589"/>
            <a:ext cx="3943026" cy="3694373"/>
          </a:xfrm>
        </p:spPr>
        <p:txBody>
          <a:bodyPr vert="horz" lIns="91440" tIns="45720" rIns="91440" bIns="45720" rtlCol="0">
            <a:normAutofit/>
          </a:bodyPr>
          <a:lstStyle/>
          <a:p>
            <a:pPr marL="0"/>
            <a:r>
              <a:rPr lang="en-US" sz="2000" dirty="0"/>
              <a:t>14. – 16. Juli 2025</a:t>
            </a:r>
          </a:p>
          <a:p>
            <a:r>
              <a:rPr lang="en-US" sz="2000" dirty="0"/>
              <a:t>Drusus-Camp</a:t>
            </a:r>
            <a:br>
              <a:rPr lang="en-US" sz="2000" dirty="0"/>
            </a:br>
            <a:r>
              <a:rPr lang="en-US" sz="2000" dirty="0"/>
              <a:t>„Wie </a:t>
            </a:r>
            <a:r>
              <a:rPr lang="en-US" sz="2000" dirty="0" err="1"/>
              <a:t>haben</a:t>
            </a:r>
            <a:r>
              <a:rPr lang="en-US" sz="2000" dirty="0"/>
              <a:t> die Römer und </a:t>
            </a:r>
            <a:r>
              <a:rPr lang="en-US" sz="2000" dirty="0" err="1"/>
              <a:t>Germanen</a:t>
            </a:r>
            <a:r>
              <a:rPr lang="en-US" sz="2000" dirty="0"/>
              <a:t> das </a:t>
            </a:r>
            <a:r>
              <a:rPr lang="en-US" sz="2000" dirty="0" err="1"/>
              <a:t>gemacht</a:t>
            </a:r>
            <a:r>
              <a:rPr lang="en-US" sz="2000" dirty="0"/>
              <a:t>?“</a:t>
            </a:r>
          </a:p>
          <a:p>
            <a:r>
              <a:rPr lang="en-US" sz="2000" dirty="0" err="1"/>
              <a:t>mit</a:t>
            </a:r>
            <a:r>
              <a:rPr lang="en-US" sz="2000" dirty="0"/>
              <a:t> </a:t>
            </a:r>
            <a:r>
              <a:rPr lang="en-US" sz="2000" dirty="0" err="1"/>
              <a:t>archäologischen</a:t>
            </a:r>
            <a:r>
              <a:rPr lang="en-US" sz="2000" dirty="0"/>
              <a:t> </a:t>
            </a:r>
            <a:r>
              <a:rPr lang="en-US" sz="2000" dirty="0" err="1"/>
              <a:t>Experimenten</a:t>
            </a:r>
            <a:r>
              <a:rPr lang="en-US" sz="2000" dirty="0"/>
              <a:t> die </a:t>
            </a:r>
            <a:r>
              <a:rPr lang="en-US" sz="2000" dirty="0" err="1"/>
              <a:t>Geschichte</a:t>
            </a:r>
            <a:r>
              <a:rPr lang="en-US" sz="2000" dirty="0"/>
              <a:t> </a:t>
            </a:r>
            <a:r>
              <a:rPr lang="en-US" sz="2000" dirty="0" err="1"/>
              <a:t>nacherleben</a:t>
            </a:r>
            <a:endParaRPr lang="en-US" sz="2000" dirty="0"/>
          </a:p>
          <a:p>
            <a:r>
              <a:rPr lang="en-US" sz="2000" dirty="0" err="1"/>
              <a:t>Zuspruch</a:t>
            </a:r>
            <a:r>
              <a:rPr lang="en-US" sz="2000" dirty="0"/>
              <a:t> </a:t>
            </a:r>
            <a:r>
              <a:rPr lang="en-US" sz="2000" dirty="0" err="1"/>
              <a:t>sehr</a:t>
            </a:r>
            <a:r>
              <a:rPr lang="en-US" sz="2000" dirty="0"/>
              <a:t> </a:t>
            </a:r>
            <a:r>
              <a:rPr lang="en-US" sz="2000" dirty="0" err="1"/>
              <a:t>groß</a:t>
            </a:r>
            <a:r>
              <a:rPr lang="en-US" sz="2000" dirty="0"/>
              <a:t>, </a:t>
            </a:r>
            <a:r>
              <a:rPr lang="en-US" sz="2000" dirty="0" err="1"/>
              <a:t>Ferienfreizeit</a:t>
            </a:r>
            <a:r>
              <a:rPr lang="en-US" sz="2000" dirty="0"/>
              <a:t> </a:t>
            </a:r>
            <a:r>
              <a:rPr lang="en-US" sz="2000" dirty="0" err="1"/>
              <a:t>schon</a:t>
            </a:r>
            <a:r>
              <a:rPr lang="en-US" sz="2000" dirty="0"/>
              <a:t> </a:t>
            </a:r>
            <a:r>
              <a:rPr lang="en-US" sz="2000" dirty="0" err="1"/>
              <a:t>im</a:t>
            </a:r>
            <a:r>
              <a:rPr lang="en-US" sz="2000" dirty="0"/>
              <a:t> </a:t>
            </a:r>
            <a:r>
              <a:rPr lang="en-US" sz="2000" dirty="0" err="1"/>
              <a:t>Januar</a:t>
            </a:r>
            <a:r>
              <a:rPr lang="en-US" sz="2000" dirty="0"/>
              <a:t> 2026 </a:t>
            </a:r>
            <a:r>
              <a:rPr lang="en-US" sz="2000" dirty="0" err="1"/>
              <a:t>ausgebucht</a:t>
            </a:r>
            <a:endParaRPr lang="en-US" sz="2000" dirty="0"/>
          </a:p>
          <a:p>
            <a:endParaRPr lang="en-US" sz="2000" dirty="0"/>
          </a:p>
          <a:p>
            <a:endParaRPr lang="en-US" sz="2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t="10277" r="-1" b="-1"/>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rcRect t="9899" b="17093"/>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6296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F6749-903C-4F2E-9AA8-5C2361561F02}"/>
            </a:ext>
          </a:extLst>
        </p:cNvPr>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4">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el 1">
            <a:extLst>
              <a:ext uri="{FF2B5EF4-FFF2-40B4-BE49-F238E27FC236}">
                <a16:creationId xmlns:a16="http://schemas.microsoft.com/office/drawing/2014/main" id="{F97FB408-411D-7703-5B37-BFEC64F7E764}"/>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sz="3200" kern="1200" dirty="0" err="1">
                <a:solidFill>
                  <a:schemeClr val="tx1"/>
                </a:solidFill>
                <a:latin typeface="+mj-lt"/>
                <a:ea typeface="+mj-ea"/>
                <a:cs typeface="+mj-cs"/>
              </a:rPr>
              <a:t>Römerpark</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Bergkamen</a:t>
            </a:r>
            <a:r>
              <a:rPr lang="en-US" sz="3200" kern="1200" dirty="0">
                <a:solidFill>
                  <a:schemeClr val="tx1"/>
                </a:solidFill>
                <a:latin typeface="+mj-lt"/>
                <a:ea typeface="+mj-ea"/>
                <a:cs typeface="+mj-cs"/>
              </a:rPr>
              <a:t> 2025</a:t>
            </a:r>
          </a:p>
        </p:txBody>
      </p:sp>
      <p:pic>
        <p:nvPicPr>
          <p:cNvPr id="6" name="Grafik 5" descr="Ein Bild, das Person, Kleidung, Handwerker, Metallarbeit enthält.&#10;&#10;KI-generierte Inhalte können fehlerhaft sein.">
            <a:extLst>
              <a:ext uri="{FF2B5EF4-FFF2-40B4-BE49-F238E27FC236}">
                <a16:creationId xmlns:a16="http://schemas.microsoft.com/office/drawing/2014/main" id="{F2110292-24E4-2881-D990-1AA224911B83}"/>
              </a:ext>
            </a:extLst>
          </p:cNvPr>
          <p:cNvPicPr>
            <a:picLocks noChangeAspect="1"/>
          </p:cNvPicPr>
          <p:nvPr/>
        </p:nvPicPr>
        <p:blipFill>
          <a:blip r:embed="rId2" cstate="print">
            <a:extLst>
              <a:ext uri="{28A0092B-C50C-407E-A947-70E740481C1C}">
                <a14:useLocalDpi xmlns:a14="http://schemas.microsoft.com/office/drawing/2010/main" val="0"/>
              </a:ext>
            </a:extLst>
          </a:blip>
          <a:srcRect r="3" b="3"/>
          <a:stretch>
            <a:fillRect/>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8" name="Grafik 7" descr="Ein Bild, das Text, draußen, Strand, Sport enthält.&#10;&#10;KI-generierte Inhalte können fehlerhaft sein.">
            <a:extLst>
              <a:ext uri="{FF2B5EF4-FFF2-40B4-BE49-F238E27FC236}">
                <a16:creationId xmlns:a16="http://schemas.microsoft.com/office/drawing/2014/main" id="{9731B1E9-F01A-BC3E-4903-5F39D2970F83}"/>
              </a:ext>
            </a:extLst>
          </p:cNvPr>
          <p:cNvPicPr>
            <a:picLocks noChangeAspect="1"/>
          </p:cNvPicPr>
          <p:nvPr/>
        </p:nvPicPr>
        <p:blipFill>
          <a:blip r:embed="rId3" cstate="print">
            <a:extLst>
              <a:ext uri="{28A0092B-C50C-407E-A947-70E740481C1C}">
                <a14:useLocalDpi xmlns:a14="http://schemas.microsoft.com/office/drawing/2010/main" val="0"/>
              </a:ext>
            </a:extLst>
          </a:blip>
          <a:srcRect t="6100" r="-2" b="23149"/>
          <a:stretch>
            <a:fillRect/>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Inhaltsplatzhalter 2">
            <a:extLst>
              <a:ext uri="{FF2B5EF4-FFF2-40B4-BE49-F238E27FC236}">
                <a16:creationId xmlns:a16="http://schemas.microsoft.com/office/drawing/2014/main" id="{A0A561E1-3904-65C5-3DB3-C3EB0A1CF29B}"/>
              </a:ext>
            </a:extLst>
          </p:cNvPr>
          <p:cNvSpPr>
            <a:spLocks noGrp="1"/>
          </p:cNvSpPr>
          <p:nvPr>
            <p:ph sz="half" idx="1"/>
          </p:nvPr>
        </p:nvSpPr>
        <p:spPr>
          <a:xfrm>
            <a:off x="4184542" y="1946684"/>
            <a:ext cx="7363990" cy="4351338"/>
          </a:xfrm>
        </p:spPr>
        <p:txBody>
          <a:bodyPr vert="horz" lIns="91440" tIns="45720" rIns="91440" bIns="45720" rtlCol="0">
            <a:normAutofit/>
          </a:bodyPr>
          <a:lstStyle/>
          <a:p>
            <a:pPr marL="0"/>
            <a:r>
              <a:rPr lang="en-US" sz="2400" dirty="0"/>
              <a:t>30. – 31. August 2025</a:t>
            </a:r>
          </a:p>
          <a:p>
            <a:r>
              <a:rPr lang="en-US" sz="2400" dirty="0"/>
              <a:t>Kleines </a:t>
            </a:r>
            <a:r>
              <a:rPr lang="en-US" sz="2400" dirty="0" err="1"/>
              <a:t>Mittelalterlager</a:t>
            </a:r>
            <a:br>
              <a:rPr lang="en-US" sz="2400" dirty="0"/>
            </a:br>
            <a:r>
              <a:rPr lang="en-US" sz="2400" dirty="0" err="1"/>
              <a:t>mit</a:t>
            </a:r>
            <a:r>
              <a:rPr lang="en-US" sz="2400" dirty="0"/>
              <a:t> </a:t>
            </a:r>
            <a:r>
              <a:rPr lang="en-US" sz="2400" dirty="0" err="1"/>
              <a:t>Ehrenamtlichen</a:t>
            </a:r>
            <a:r>
              <a:rPr lang="en-US" sz="2400" dirty="0"/>
              <a:t> </a:t>
            </a:r>
            <a:r>
              <a:rPr lang="en-US" sz="2400" dirty="0" err="1"/>
              <a:t>aus</a:t>
            </a:r>
            <a:r>
              <a:rPr lang="en-US" sz="2400" dirty="0"/>
              <a:t> der Region</a:t>
            </a:r>
          </a:p>
          <a:p>
            <a:endParaRPr lang="en-US" sz="2400" dirty="0"/>
          </a:p>
          <a:p>
            <a:pPr marL="0"/>
            <a:r>
              <a:rPr lang="en-US" sz="2400" dirty="0"/>
              <a:t>20. – 21. September 2025</a:t>
            </a:r>
          </a:p>
          <a:p>
            <a:r>
              <a:rPr lang="en-US" sz="2400" dirty="0"/>
              <a:t>VII. </a:t>
            </a:r>
            <a:r>
              <a:rPr lang="en-US" sz="2400" dirty="0" err="1"/>
              <a:t>Internationales</a:t>
            </a:r>
            <a:r>
              <a:rPr lang="en-US" sz="2400" dirty="0"/>
              <a:t> </a:t>
            </a:r>
            <a:r>
              <a:rPr lang="en-US" sz="2400" dirty="0" err="1"/>
              <a:t>Römerfest</a:t>
            </a:r>
            <a:br>
              <a:rPr lang="en-US" sz="2400" dirty="0"/>
            </a:br>
            <a:r>
              <a:rPr lang="en-US" sz="2400" dirty="0" err="1"/>
              <a:t>mit</a:t>
            </a:r>
            <a:r>
              <a:rPr lang="en-US" sz="2400" dirty="0"/>
              <a:t> </a:t>
            </a:r>
            <a:r>
              <a:rPr lang="en-US" sz="2400" dirty="0" err="1"/>
              <a:t>Einweihung</a:t>
            </a:r>
            <a:r>
              <a:rPr lang="en-US" sz="2400" dirty="0"/>
              <a:t> des </a:t>
            </a:r>
            <a:r>
              <a:rPr lang="en-US" sz="2400" dirty="0" err="1"/>
              <a:t>ersten</a:t>
            </a:r>
            <a:r>
              <a:rPr lang="en-US" sz="2400" dirty="0"/>
              <a:t> </a:t>
            </a:r>
            <a:r>
              <a:rPr lang="en-US" sz="2400" dirty="0" err="1"/>
              <a:t>europäischen</a:t>
            </a:r>
            <a:r>
              <a:rPr lang="en-US" sz="2400" dirty="0"/>
              <a:t> </a:t>
            </a:r>
            <a:r>
              <a:rPr lang="en-US" sz="2400" dirty="0" err="1"/>
              <a:t>Erinnerungsortes</a:t>
            </a:r>
            <a:r>
              <a:rPr lang="en-US" sz="2400" dirty="0"/>
              <a:t> für </a:t>
            </a:r>
            <a:r>
              <a:rPr lang="en-US" sz="2400" dirty="0" err="1"/>
              <a:t>ehrenamtliche</a:t>
            </a:r>
            <a:r>
              <a:rPr lang="en-US" sz="2400" dirty="0"/>
              <a:t> </a:t>
            </a:r>
            <a:r>
              <a:rPr lang="en-US" sz="2400" dirty="0" err="1"/>
              <a:t>Darsteller</a:t>
            </a:r>
            <a:r>
              <a:rPr lang="en-US" sz="2400" dirty="0"/>
              <a:t>*</a:t>
            </a:r>
            <a:r>
              <a:rPr lang="en-US" sz="2400" dirty="0" err="1"/>
              <a:t>innen</a:t>
            </a:r>
            <a:br>
              <a:rPr lang="en-US" sz="2400" dirty="0"/>
            </a:br>
            <a:r>
              <a:rPr lang="en-US" sz="2400" dirty="0"/>
              <a:t>(2025: </a:t>
            </a:r>
            <a:r>
              <a:rPr lang="en-US" sz="2400" dirty="0" err="1"/>
              <a:t>Erinnerungsstein</a:t>
            </a:r>
            <a:r>
              <a:rPr lang="en-US" sz="2400" dirty="0"/>
              <a:t> für Jörg „</a:t>
            </a:r>
            <a:r>
              <a:rPr lang="en-US" sz="2400" dirty="0" err="1"/>
              <a:t>Zuppi</a:t>
            </a:r>
            <a:r>
              <a:rPr lang="en-US" sz="2400" dirty="0"/>
              <a:t>“ Martin </a:t>
            </a:r>
            <a:r>
              <a:rPr lang="en-US" sz="2400" dirty="0" err="1"/>
              <a:t>aus</a:t>
            </a:r>
            <a:r>
              <a:rPr lang="en-US" sz="2400" dirty="0"/>
              <a:t> Berlin).</a:t>
            </a:r>
          </a:p>
          <a:p>
            <a:endParaRPr lang="en-US" sz="2400" dirty="0"/>
          </a:p>
          <a:p>
            <a:endParaRPr lang="en-US" sz="2400" dirty="0"/>
          </a:p>
        </p:txBody>
      </p:sp>
    </p:spTree>
    <p:extLst>
      <p:ext uri="{BB962C8B-B14F-4D97-AF65-F5344CB8AC3E}">
        <p14:creationId xmlns:p14="http://schemas.microsoft.com/office/powerpoint/2010/main" val="3428274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3B7A-BC6A-8570-8E7C-37B2C7D6AF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1E3CE1-F087-8B88-7AD8-77FF7833D000}"/>
              </a:ext>
            </a:extLst>
          </p:cNvPr>
          <p:cNvSpPr>
            <a:spLocks noGrp="1"/>
          </p:cNvSpPr>
          <p:nvPr>
            <p:ph type="title"/>
          </p:nvPr>
        </p:nvSpPr>
        <p:spPr>
          <a:xfrm>
            <a:off x="838200" y="365125"/>
            <a:ext cx="10515600" cy="1325563"/>
          </a:xfrm>
        </p:spPr>
        <p:txBody>
          <a:bodyPr anchor="ctr">
            <a:normAutofit/>
          </a:bodyPr>
          <a:lstStyle/>
          <a:p>
            <a:r>
              <a:rPr lang="de-DE" sz="3200" dirty="0"/>
              <a:t>Stadtmuseum Bergkamen 2025</a:t>
            </a:r>
          </a:p>
        </p:txBody>
      </p:sp>
      <p:sp>
        <p:nvSpPr>
          <p:cNvPr id="3" name="Inhaltsplatzhalter 2">
            <a:extLst>
              <a:ext uri="{FF2B5EF4-FFF2-40B4-BE49-F238E27FC236}">
                <a16:creationId xmlns:a16="http://schemas.microsoft.com/office/drawing/2014/main" id="{A17C40EA-CEF6-56BD-FD40-B912F42833B7}"/>
              </a:ext>
            </a:extLst>
          </p:cNvPr>
          <p:cNvSpPr>
            <a:spLocks noGrp="1"/>
          </p:cNvSpPr>
          <p:nvPr>
            <p:ph sz="half" idx="1"/>
          </p:nvPr>
        </p:nvSpPr>
        <p:spPr>
          <a:xfrm>
            <a:off x="838200" y="1825625"/>
            <a:ext cx="5181600" cy="4351338"/>
          </a:xfrm>
        </p:spPr>
        <p:txBody>
          <a:bodyPr>
            <a:normAutofit/>
          </a:bodyPr>
          <a:lstStyle/>
          <a:p>
            <a:pPr marL="0" indent="0">
              <a:buNone/>
            </a:pPr>
            <a:r>
              <a:rPr lang="de-DE" sz="2400" dirty="0"/>
              <a:t>31. August – 05. Oktober 2025</a:t>
            </a:r>
          </a:p>
          <a:p>
            <a:r>
              <a:rPr lang="de-DE" sz="2400" dirty="0"/>
              <a:t>„Abgestempelt“ – Schicksale der Menschen</a:t>
            </a:r>
            <a:br>
              <a:rPr lang="de-DE" sz="2400" dirty="0"/>
            </a:br>
            <a:r>
              <a:rPr lang="de-DE" sz="2400" dirty="0"/>
              <a:t>mit Behinderung in der NS-Zeit</a:t>
            </a:r>
          </a:p>
          <a:p>
            <a:pPr>
              <a:buFont typeface="Wingdings" panose="05000000000000000000" pitchFamily="2" charset="2"/>
              <a:buChar char="Ø"/>
            </a:pPr>
            <a:r>
              <a:rPr lang="de-DE" sz="2400" dirty="0"/>
              <a:t>eine Ausstellung der Stadtarchive des Kreises</a:t>
            </a:r>
            <a:br>
              <a:rPr lang="de-DE" sz="2400" dirty="0"/>
            </a:br>
            <a:r>
              <a:rPr lang="de-DE" sz="2400" dirty="0"/>
              <a:t>Unna, Mitwirkung des Stadtarchivs Bergkamen</a:t>
            </a:r>
            <a:br>
              <a:rPr lang="de-DE" sz="2400" dirty="0"/>
            </a:br>
            <a:r>
              <a:rPr lang="de-DE" sz="2400" dirty="0"/>
              <a:t>und dem Arbeitskreis Stolpersteine Bergkamen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465" y="1825625"/>
            <a:ext cx="3481070" cy="4351338"/>
          </a:xfrm>
          <a:prstGeom prst="rect">
            <a:avLst/>
          </a:prstGeom>
          <a:noFill/>
        </p:spPr>
      </p:pic>
    </p:spTree>
    <p:extLst>
      <p:ext uri="{BB962C8B-B14F-4D97-AF65-F5344CB8AC3E}">
        <p14:creationId xmlns:p14="http://schemas.microsoft.com/office/powerpoint/2010/main" val="43875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3B7A-BC6A-8570-8E7C-37B2C7D6AF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1E3CE1-F087-8B88-7AD8-77FF7833D000}"/>
              </a:ext>
            </a:extLst>
          </p:cNvPr>
          <p:cNvSpPr>
            <a:spLocks noGrp="1"/>
          </p:cNvSpPr>
          <p:nvPr>
            <p:ph type="title"/>
          </p:nvPr>
        </p:nvSpPr>
        <p:spPr>
          <a:xfrm>
            <a:off x="838200" y="365125"/>
            <a:ext cx="10515600" cy="1325563"/>
          </a:xfrm>
        </p:spPr>
        <p:txBody>
          <a:bodyPr anchor="ctr">
            <a:normAutofit/>
          </a:bodyPr>
          <a:lstStyle/>
          <a:p>
            <a:r>
              <a:rPr lang="de-DE" sz="3200" dirty="0"/>
              <a:t>Stadtmuseum Bergkamen 2025</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465" y="1825625"/>
            <a:ext cx="3481070" cy="4351338"/>
          </a:xfrm>
          <a:prstGeom prst="rect">
            <a:avLst/>
          </a:prstGeom>
          <a:noFill/>
        </p:spPr>
      </p:pic>
      <p:sp>
        <p:nvSpPr>
          <p:cNvPr id="3" name="Inhaltsplatzhalter 2">
            <a:extLst>
              <a:ext uri="{FF2B5EF4-FFF2-40B4-BE49-F238E27FC236}">
                <a16:creationId xmlns:a16="http://schemas.microsoft.com/office/drawing/2014/main" id="{A17C40EA-CEF6-56BD-FD40-B912F42833B7}"/>
              </a:ext>
            </a:extLst>
          </p:cNvPr>
          <p:cNvSpPr>
            <a:spLocks noGrp="1"/>
          </p:cNvSpPr>
          <p:nvPr>
            <p:ph sz="half" idx="2"/>
          </p:nvPr>
        </p:nvSpPr>
        <p:spPr>
          <a:xfrm>
            <a:off x="6172200" y="1825625"/>
            <a:ext cx="5181600" cy="4351338"/>
          </a:xfrm>
        </p:spPr>
        <p:txBody>
          <a:bodyPr>
            <a:normAutofit/>
          </a:bodyPr>
          <a:lstStyle/>
          <a:p>
            <a:pPr marL="0" indent="0">
              <a:buNone/>
            </a:pPr>
            <a:r>
              <a:rPr lang="de-DE" dirty="0"/>
              <a:t>12. Oktober – 07. Dezember 2025</a:t>
            </a:r>
          </a:p>
          <a:p>
            <a:r>
              <a:rPr lang="de-DE" dirty="0"/>
              <a:t>Fotoausstellung „Was Bergkamen sieht“</a:t>
            </a:r>
          </a:p>
          <a:p>
            <a:pPr>
              <a:buFont typeface="Wingdings" panose="05000000000000000000" pitchFamily="2" charset="2"/>
              <a:buChar char="Ø"/>
            </a:pPr>
            <a:r>
              <a:rPr lang="de-DE" dirty="0" err="1"/>
              <a:t>kuratiert</a:t>
            </a:r>
            <a:r>
              <a:rPr lang="de-DE" dirty="0"/>
              <a:t> von Kersten Glaser</a:t>
            </a:r>
            <a:br>
              <a:rPr lang="de-DE" dirty="0"/>
            </a:br>
            <a:r>
              <a:rPr lang="de-DE" dirty="0"/>
              <a:t>(Fotograf, Künstler, Museumsmitarbeiter)</a:t>
            </a:r>
          </a:p>
        </p:txBody>
      </p:sp>
    </p:spTree>
    <p:extLst>
      <p:ext uri="{BB962C8B-B14F-4D97-AF65-F5344CB8AC3E}">
        <p14:creationId xmlns:p14="http://schemas.microsoft.com/office/powerpoint/2010/main" val="313018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CB8DED-5CC9-125F-4EC5-A8DD9AB541E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F48CD4-F978-E2CC-1CBB-D5F18E359E00}"/>
              </a:ext>
            </a:extLst>
          </p:cNvPr>
          <p:cNvSpPr>
            <a:spLocks noGrp="1"/>
          </p:cNvSpPr>
          <p:nvPr>
            <p:ph sz="half" idx="1"/>
          </p:nvPr>
        </p:nvSpPr>
        <p:spPr>
          <a:xfrm>
            <a:off x="688144" y="2016967"/>
            <a:ext cx="4441901" cy="4841033"/>
          </a:xfrm>
        </p:spPr>
        <p:txBody>
          <a:bodyPr vert="horz" lIns="91440" tIns="45720" rIns="91440" bIns="45720" rtlCol="0" anchor="t">
            <a:normAutofit fontScale="55000" lnSpcReduction="20000"/>
          </a:bodyPr>
          <a:lstStyle/>
          <a:p>
            <a:pPr marL="0" indent="0">
              <a:buNone/>
            </a:pPr>
            <a:r>
              <a:rPr lang="en-US" sz="4400" dirty="0"/>
              <a:t>15. Oktober – 07. Dezember 2025</a:t>
            </a:r>
          </a:p>
          <a:p>
            <a:r>
              <a:rPr lang="en-US" sz="4400" dirty="0"/>
              <a:t>Playmobil – 50 Jahre und </a:t>
            </a:r>
            <a:r>
              <a:rPr lang="en-US" sz="4400" dirty="0" err="1"/>
              <a:t>mehr</a:t>
            </a:r>
            <a:br>
              <a:rPr lang="en-US" sz="4400" dirty="0"/>
            </a:br>
            <a:r>
              <a:rPr lang="en-US" sz="4400" dirty="0" err="1"/>
              <a:t>Mitmachausstellung</a:t>
            </a:r>
            <a:r>
              <a:rPr lang="en-US" sz="4400" dirty="0"/>
              <a:t> für </a:t>
            </a:r>
            <a:r>
              <a:rPr lang="en-US" sz="4400" dirty="0" err="1"/>
              <a:t>Familien</a:t>
            </a:r>
            <a:endParaRPr lang="en-US" sz="4400" dirty="0"/>
          </a:p>
          <a:p>
            <a:r>
              <a:rPr lang="en-US" sz="4400" dirty="0"/>
              <a:t>6 </a:t>
            </a:r>
            <a:r>
              <a:rPr lang="en-US" sz="4400" dirty="0" err="1"/>
              <a:t>Familien</a:t>
            </a:r>
            <a:r>
              <a:rPr lang="en-US" sz="4400" dirty="0"/>
              <a:t> und die OGS der </a:t>
            </a:r>
            <a:r>
              <a:rPr lang="en-US" sz="4400" dirty="0" err="1"/>
              <a:t>Preinschule</a:t>
            </a:r>
            <a:r>
              <a:rPr lang="en-US" sz="4400" dirty="0"/>
              <a:t> </a:t>
            </a:r>
            <a:r>
              <a:rPr lang="en-US" sz="4400" dirty="0" err="1"/>
              <a:t>gestalteten</a:t>
            </a:r>
            <a:r>
              <a:rPr lang="en-US" sz="4400" dirty="0"/>
              <a:t> 10 </a:t>
            </a:r>
            <a:r>
              <a:rPr lang="en-US" sz="4400" dirty="0" err="1"/>
              <a:t>Vitrinen</a:t>
            </a:r>
            <a:r>
              <a:rPr lang="en-US" sz="4400" dirty="0"/>
              <a:t> und </a:t>
            </a:r>
            <a:r>
              <a:rPr lang="en-US" sz="4400" dirty="0" err="1"/>
              <a:t>eröffneten</a:t>
            </a:r>
            <a:r>
              <a:rPr lang="en-US" sz="4400" dirty="0"/>
              <a:t> </a:t>
            </a:r>
            <a:r>
              <a:rPr lang="en-US" sz="4400" dirty="0" err="1"/>
              <a:t>gemeinsam</a:t>
            </a:r>
            <a:r>
              <a:rPr lang="en-US" sz="4400" dirty="0"/>
              <a:t> die </a:t>
            </a:r>
            <a:r>
              <a:rPr lang="en-US" sz="4400" dirty="0" err="1"/>
              <a:t>Ausstellung</a:t>
            </a:r>
            <a:endParaRPr lang="en-US" sz="4400" dirty="0"/>
          </a:p>
          <a:p>
            <a:r>
              <a:rPr lang="en-US" sz="4400" dirty="0" err="1"/>
              <a:t>Museumsschule</a:t>
            </a:r>
            <a:r>
              <a:rPr lang="en-US" sz="4400" dirty="0"/>
              <a:t>: Kinder </a:t>
            </a:r>
            <a:r>
              <a:rPr lang="en-US" sz="4400" dirty="0" err="1"/>
              <a:t>sind</a:t>
            </a:r>
            <a:r>
              <a:rPr lang="en-US" sz="4400" dirty="0"/>
              <a:t> </a:t>
            </a:r>
            <a:r>
              <a:rPr lang="en-US" sz="4400" dirty="0" err="1"/>
              <a:t>Kuratoren</a:t>
            </a:r>
            <a:r>
              <a:rPr lang="en-US" sz="4400" dirty="0"/>
              <a:t>*</a:t>
            </a:r>
            <a:r>
              <a:rPr lang="en-US" sz="4400" dirty="0" err="1"/>
              <a:t>innen</a:t>
            </a:r>
            <a:r>
              <a:rPr lang="en-US" sz="4400" dirty="0"/>
              <a:t> und </a:t>
            </a:r>
            <a:r>
              <a:rPr lang="en-US" sz="4400" dirty="0" err="1"/>
              <a:t>erzählen</a:t>
            </a:r>
            <a:r>
              <a:rPr lang="en-US" sz="4400" dirty="0"/>
              <a:t> </a:t>
            </a:r>
            <a:r>
              <a:rPr lang="en-US" sz="4400" dirty="0" err="1"/>
              <a:t>mit</a:t>
            </a:r>
            <a:r>
              <a:rPr lang="en-US" sz="4400" dirty="0"/>
              <a:t> </a:t>
            </a:r>
            <a:r>
              <a:rPr lang="en-US" sz="4400" dirty="0" err="1"/>
              <a:t>Ihren</a:t>
            </a:r>
            <a:r>
              <a:rPr lang="en-US" sz="4400" dirty="0"/>
              <a:t> </a:t>
            </a:r>
            <a:r>
              <a:rPr lang="en-US" sz="4400" dirty="0" err="1"/>
              <a:t>Inszenierungen</a:t>
            </a:r>
            <a:r>
              <a:rPr lang="en-US" sz="4400" dirty="0"/>
              <a:t> </a:t>
            </a:r>
            <a:r>
              <a:rPr lang="en-US" sz="4400" dirty="0" err="1"/>
              <a:t>eine</a:t>
            </a:r>
            <a:r>
              <a:rPr lang="en-US" sz="4400" dirty="0"/>
              <a:t> </a:t>
            </a:r>
            <a:r>
              <a:rPr lang="en-US" sz="4400" dirty="0" err="1"/>
              <a:t>eigene</a:t>
            </a:r>
            <a:r>
              <a:rPr lang="en-US" sz="4400" dirty="0"/>
              <a:t> </a:t>
            </a:r>
            <a:r>
              <a:rPr lang="en-US" sz="4400" dirty="0" err="1"/>
              <a:t>Geschichte</a:t>
            </a:r>
            <a:r>
              <a:rPr lang="en-US" sz="4400" dirty="0"/>
              <a:t> (Storytelling)</a:t>
            </a:r>
          </a:p>
          <a:p>
            <a:endParaRPr lang="en-US" sz="1400" dirty="0"/>
          </a:p>
        </p:txBody>
      </p:sp>
      <p:pic>
        <p:nvPicPr>
          <p:cNvPr id="4" name="Grafik 3" descr="Ein Bild, das Im Haus, Wand, Person, medizinische Ausrüstung enthält.&#10;&#10;KI-generierte Inhalte können fehlerhaft sein."/>
          <p:cNvPicPr>
            <a:picLocks noChangeAspect="1"/>
          </p:cNvPicPr>
          <p:nvPr/>
        </p:nvPicPr>
        <p:blipFill>
          <a:blip r:embed="rId2" cstate="print">
            <a:extLst>
              <a:ext uri="{28A0092B-C50C-407E-A947-70E740481C1C}">
                <a14:useLocalDpi xmlns:a14="http://schemas.microsoft.com/office/drawing/2010/main" val="0"/>
              </a:ext>
            </a:extLst>
          </a:blip>
          <a:srcRect t="1582" r="-3" b="1579"/>
          <a:stretch>
            <a:fillRect/>
          </a:stretch>
        </p:blipFill>
        <p:spPr>
          <a:xfrm rot="5400000">
            <a:off x="4551317" y="2423602"/>
            <a:ext cx="3857121" cy="2801339"/>
          </a:xfrm>
          <a:prstGeom prst="rect">
            <a:avLst/>
          </a:prstGeom>
        </p:spPr>
      </p:pic>
      <p:pic>
        <p:nvPicPr>
          <p:cNvPr id="9" name="Grafik 8" descr="Ein Bild, das Text, Kleidung, Poster, Cartoon enthält.&#10;&#10;KI-generierte Inhalte können fehlerhaft sein.">
            <a:extLst>
              <a:ext uri="{FF2B5EF4-FFF2-40B4-BE49-F238E27FC236}">
                <a16:creationId xmlns:a16="http://schemas.microsoft.com/office/drawing/2014/main" id="{DFB72511-B271-2CD5-CCA9-829F5C02CC47}"/>
              </a:ext>
            </a:extLst>
          </p:cNvPr>
          <p:cNvPicPr>
            <a:picLocks noChangeAspect="1"/>
          </p:cNvPicPr>
          <p:nvPr/>
        </p:nvPicPr>
        <p:blipFill>
          <a:blip r:embed="rId3" cstate="print">
            <a:extLst>
              <a:ext uri="{28A0092B-C50C-407E-A947-70E740481C1C}">
                <a14:useLocalDpi xmlns:a14="http://schemas.microsoft.com/office/drawing/2010/main" val="0"/>
              </a:ext>
            </a:extLst>
          </a:blip>
          <a:srcRect l="2696" r="5300" b="-3"/>
          <a:stretch>
            <a:fillRect/>
          </a:stretch>
        </p:blipFill>
        <p:spPr>
          <a:xfrm>
            <a:off x="7679653" y="1018966"/>
            <a:ext cx="3439354" cy="4672927"/>
          </a:xfrm>
          <a:prstGeom prst="rect">
            <a:avLst/>
          </a:prstGeom>
        </p:spPr>
      </p:pic>
      <p:sp>
        <p:nvSpPr>
          <p:cNvPr id="52" name="Rectangle 51">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640742" y="2309584"/>
            <a:ext cx="123362" cy="683316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72516" y="4941359"/>
            <a:ext cx="123362" cy="1569619"/>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AC0F85B2-F9C4-FAB3-33F7-CAF32D59078C}"/>
              </a:ext>
            </a:extLst>
          </p:cNvPr>
          <p:cNvSpPr txBox="1">
            <a:spLocks/>
          </p:cNvSpPr>
          <p:nvPr/>
        </p:nvSpPr>
        <p:spPr>
          <a:xfrm>
            <a:off x="838200" y="365125"/>
            <a:ext cx="5429249"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t>Stadtmuseum</a:t>
            </a:r>
            <a:r>
              <a:rPr lang="en-US" sz="3200" dirty="0"/>
              <a:t> </a:t>
            </a:r>
            <a:r>
              <a:rPr lang="en-US" sz="3200" dirty="0" err="1"/>
              <a:t>Bergkamen</a:t>
            </a:r>
            <a:r>
              <a:rPr lang="en-US" sz="3200" dirty="0"/>
              <a:t> 2025</a:t>
            </a:r>
          </a:p>
        </p:txBody>
      </p:sp>
    </p:spTree>
    <p:extLst>
      <p:ext uri="{BB962C8B-B14F-4D97-AF65-F5344CB8AC3E}">
        <p14:creationId xmlns:p14="http://schemas.microsoft.com/office/powerpoint/2010/main" val="3664046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0B589B-A787-AB73-DD53-182F0BAEC45A}"/>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F0655B-3906-1157-F069-9634AB78ED0C}"/>
              </a:ext>
            </a:extLst>
          </p:cNvPr>
          <p:cNvSpPr>
            <a:spLocks noGrp="1"/>
          </p:cNvSpPr>
          <p:nvPr>
            <p:ph type="title"/>
          </p:nvPr>
        </p:nvSpPr>
        <p:spPr>
          <a:xfrm>
            <a:off x="838201" y="345810"/>
            <a:ext cx="5359263" cy="1325563"/>
          </a:xfrm>
        </p:spPr>
        <p:txBody>
          <a:bodyPr vert="horz" lIns="91440" tIns="45720" rIns="91440" bIns="45720" rtlCol="0" anchor="ctr">
            <a:normAutofit/>
          </a:bodyPr>
          <a:lstStyle/>
          <a:p>
            <a:r>
              <a:rPr lang="en-US" sz="3200" kern="1200" dirty="0" err="1">
                <a:solidFill>
                  <a:schemeClr val="tx1"/>
                </a:solidFill>
                <a:latin typeface="+mj-lt"/>
                <a:ea typeface="+mj-ea"/>
                <a:cs typeface="+mj-cs"/>
              </a:rPr>
              <a:t>Stadtmuseum</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Bergkamen</a:t>
            </a:r>
            <a:r>
              <a:rPr lang="en-US" sz="3200" kern="1200" dirty="0">
                <a:solidFill>
                  <a:schemeClr val="tx1"/>
                </a:solidFill>
                <a:latin typeface="+mj-lt"/>
                <a:ea typeface="+mj-ea"/>
                <a:cs typeface="+mj-cs"/>
              </a:rPr>
              <a:t> 2025</a:t>
            </a:r>
          </a:p>
        </p:txBody>
      </p:sp>
      <p:sp>
        <p:nvSpPr>
          <p:cNvPr id="5" name="Inhaltsplatzhalter 2">
            <a:extLst>
              <a:ext uri="{FF2B5EF4-FFF2-40B4-BE49-F238E27FC236}">
                <a16:creationId xmlns:a16="http://schemas.microsoft.com/office/drawing/2014/main" id="{FC6E050E-E061-6282-1083-C5ECAC9A14E9}"/>
              </a:ext>
            </a:extLst>
          </p:cNvPr>
          <p:cNvSpPr txBox="1">
            <a:spLocks/>
          </p:cNvSpPr>
          <p:nvPr/>
        </p:nvSpPr>
        <p:spPr>
          <a:xfrm>
            <a:off x="838201" y="1825625"/>
            <a:ext cx="493346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400" dirty="0"/>
          </a:p>
          <a:p>
            <a:pPr marL="0" indent="0">
              <a:buNone/>
            </a:pPr>
            <a:r>
              <a:rPr lang="en-US" sz="2400" dirty="0"/>
              <a:t>14. November 2025 / 18-21 Uhr</a:t>
            </a:r>
          </a:p>
          <a:p>
            <a:r>
              <a:rPr lang="en-US" sz="2400" dirty="0" err="1"/>
              <a:t>Nachts</a:t>
            </a:r>
            <a:r>
              <a:rPr lang="en-US" sz="2400" dirty="0"/>
              <a:t> </a:t>
            </a:r>
            <a:r>
              <a:rPr lang="en-US" sz="2400" dirty="0" err="1"/>
              <a:t>im</a:t>
            </a:r>
            <a:r>
              <a:rPr lang="en-US" sz="2400" dirty="0"/>
              <a:t> Museum 2.0</a:t>
            </a:r>
            <a:br>
              <a:rPr lang="en-US" sz="2400" dirty="0"/>
            </a:br>
            <a:r>
              <a:rPr lang="en-US" sz="2400" dirty="0" err="1"/>
              <a:t>mit</a:t>
            </a:r>
            <a:r>
              <a:rPr lang="en-US" sz="2400" dirty="0"/>
              <a:t> der </a:t>
            </a:r>
            <a:r>
              <a:rPr lang="en-US" sz="2400" dirty="0" err="1"/>
              <a:t>Taschenlampe</a:t>
            </a:r>
            <a:r>
              <a:rPr lang="en-US" sz="2400" dirty="0"/>
              <a:t> auf </a:t>
            </a:r>
            <a:r>
              <a:rPr lang="en-US" sz="2400" dirty="0" err="1"/>
              <a:t>Entdeckungstour</a:t>
            </a:r>
            <a:endParaRPr lang="en-US" sz="2400" dirty="0"/>
          </a:p>
          <a:p>
            <a:r>
              <a:rPr lang="en-US" sz="2400" dirty="0" err="1"/>
              <a:t>Zielgruppe</a:t>
            </a:r>
            <a:r>
              <a:rPr lang="en-US" sz="2400" dirty="0"/>
              <a:t> </a:t>
            </a:r>
            <a:r>
              <a:rPr lang="en-US" sz="2400" dirty="0" err="1"/>
              <a:t>erreicht</a:t>
            </a:r>
            <a:r>
              <a:rPr lang="en-US" sz="2400" dirty="0"/>
              <a:t>: </a:t>
            </a:r>
            <a:r>
              <a:rPr lang="en-US" sz="2400" dirty="0" err="1"/>
              <a:t>Bergkamener</a:t>
            </a:r>
            <a:r>
              <a:rPr lang="en-US" sz="2400" dirty="0"/>
              <a:t> </a:t>
            </a:r>
            <a:r>
              <a:rPr lang="en-US" sz="2400" dirty="0" err="1"/>
              <a:t>Familien</a:t>
            </a:r>
            <a:endParaRPr lang="en-US" sz="2400" dirty="0"/>
          </a:p>
          <a:p>
            <a:r>
              <a:rPr lang="en-US" sz="2400" dirty="0" err="1"/>
              <a:t>Ergebnis</a:t>
            </a:r>
            <a:r>
              <a:rPr lang="en-US" sz="2400" dirty="0"/>
              <a:t>: </a:t>
            </a:r>
            <a:r>
              <a:rPr lang="en-US" sz="2400" dirty="0" err="1"/>
              <a:t>über</a:t>
            </a:r>
            <a:r>
              <a:rPr lang="en-US" sz="2400" dirty="0"/>
              <a:t> 350 </a:t>
            </a:r>
            <a:r>
              <a:rPr lang="en-US" sz="2400" dirty="0" err="1"/>
              <a:t>Laufzettel</a:t>
            </a:r>
            <a:endParaRPr lang="en-US" sz="2400" dirty="0"/>
          </a:p>
          <a:p>
            <a:r>
              <a:rPr lang="en-US" sz="2400" dirty="0"/>
              <a:t>Event </a:t>
            </a:r>
            <a:r>
              <a:rPr lang="en-US" sz="2400" dirty="0" err="1"/>
              <a:t>sorgt</a:t>
            </a:r>
            <a:r>
              <a:rPr lang="en-US" sz="2400" dirty="0"/>
              <a:t> für </a:t>
            </a:r>
            <a:r>
              <a:rPr lang="en-US" sz="2400" dirty="0" err="1"/>
              <a:t>hohen</a:t>
            </a:r>
            <a:r>
              <a:rPr lang="en-US" sz="2400" dirty="0"/>
              <a:t> </a:t>
            </a:r>
            <a:r>
              <a:rPr lang="en-US" sz="2400" dirty="0" err="1"/>
              <a:t>Bekanntheits</a:t>
            </a:r>
            <a:r>
              <a:rPr lang="en-US" sz="2400" dirty="0"/>
              <a:t>-</a:t>
            </a:r>
            <a:br>
              <a:rPr lang="en-US" sz="2400" dirty="0"/>
            </a:br>
            <a:r>
              <a:rPr lang="en-US" sz="2400" dirty="0"/>
              <a:t>grad </a:t>
            </a:r>
            <a:r>
              <a:rPr lang="en-US" sz="2400" dirty="0" err="1"/>
              <a:t>über</a:t>
            </a:r>
            <a:r>
              <a:rPr lang="en-US" sz="2400" dirty="0"/>
              <a:t> den Kreis Unna </a:t>
            </a:r>
            <a:r>
              <a:rPr lang="en-US" sz="2400" dirty="0" err="1"/>
              <a:t>hinaus</a:t>
            </a:r>
            <a:endParaRPr lang="en-US" sz="2400"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rcRect l="12611" r="15011" b="3"/>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5" name="Arc 2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rcRect l="12249" r="-4" b="-4"/>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rcRect l="4152" r="306" b="4"/>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177462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D9CFC-9973-FA60-CDC4-EB70E058C485}"/>
            </a:ext>
          </a:extLst>
        </p:cNvPr>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AC1DE9E0-67EC-4D54-808F-5601F5D5A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BBC9B49-BD2F-9734-23B4-8E330906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278233"/>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E3CC99-F3B6-A2B9-6B81-1250B721A6C2}"/>
              </a:ext>
            </a:extLst>
          </p:cNvPr>
          <p:cNvSpPr>
            <a:spLocks noGrp="1"/>
          </p:cNvSpPr>
          <p:nvPr>
            <p:ph type="title"/>
          </p:nvPr>
        </p:nvSpPr>
        <p:spPr>
          <a:xfrm>
            <a:off x="761801" y="429491"/>
            <a:ext cx="10320469" cy="1475508"/>
          </a:xfrm>
        </p:spPr>
        <p:txBody>
          <a:bodyPr vert="horz" lIns="91440" tIns="45720" rIns="91440" bIns="45720" rtlCol="0" anchor="ctr">
            <a:normAutofit/>
          </a:bodyPr>
          <a:lstStyle/>
          <a:p>
            <a:r>
              <a:rPr lang="en-US" sz="3200" kern="1200" dirty="0" err="1">
                <a:solidFill>
                  <a:schemeClr val="tx1"/>
                </a:solidFill>
                <a:latin typeface="+mj-lt"/>
                <a:ea typeface="+mj-ea"/>
                <a:cs typeface="+mj-cs"/>
              </a:rPr>
              <a:t>Stadtmuseum</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Bergkamen</a:t>
            </a:r>
            <a:r>
              <a:rPr lang="en-US" sz="3200" kern="1200" dirty="0">
                <a:solidFill>
                  <a:schemeClr val="tx1"/>
                </a:solidFill>
                <a:latin typeface="+mj-lt"/>
                <a:ea typeface="+mj-ea"/>
                <a:cs typeface="+mj-cs"/>
              </a:rPr>
              <a:t> 2025</a:t>
            </a:r>
          </a:p>
        </p:txBody>
      </p:sp>
      <p:sp>
        <p:nvSpPr>
          <p:cNvPr id="3" name="Inhaltsplatzhalter 2">
            <a:extLst>
              <a:ext uri="{FF2B5EF4-FFF2-40B4-BE49-F238E27FC236}">
                <a16:creationId xmlns:a16="http://schemas.microsoft.com/office/drawing/2014/main" id="{85DF87B8-F24D-1013-7F31-5E9290887A82}"/>
              </a:ext>
            </a:extLst>
          </p:cNvPr>
          <p:cNvSpPr>
            <a:spLocks noGrp="1"/>
          </p:cNvSpPr>
          <p:nvPr>
            <p:ph sz="half" idx="1"/>
          </p:nvPr>
        </p:nvSpPr>
        <p:spPr>
          <a:xfrm>
            <a:off x="761802" y="2729345"/>
            <a:ext cx="3934184" cy="3685309"/>
          </a:xfrm>
        </p:spPr>
        <p:txBody>
          <a:bodyPr vert="horz" lIns="91440" tIns="45720" rIns="91440" bIns="45720" rtlCol="0" anchor="ctr">
            <a:normAutofit/>
          </a:bodyPr>
          <a:lstStyle/>
          <a:p>
            <a:pPr marL="0"/>
            <a:r>
              <a:rPr lang="en-US" sz="2000" dirty="0"/>
              <a:t>26. Oktober – 07. Dezember 2025</a:t>
            </a:r>
          </a:p>
          <a:p>
            <a:r>
              <a:rPr lang="en-US" sz="2000" dirty="0"/>
              <a:t>Die Dame von </a:t>
            </a:r>
            <a:r>
              <a:rPr lang="en-US" sz="2000" dirty="0" err="1"/>
              <a:t>Bergkamen</a:t>
            </a:r>
            <a:br>
              <a:rPr lang="en-US" sz="2000" dirty="0"/>
            </a:br>
            <a:r>
              <a:rPr lang="en-US" sz="2000" dirty="0"/>
              <a:t>Die Stille </a:t>
            </a:r>
            <a:r>
              <a:rPr lang="en-US" sz="2000" dirty="0" err="1"/>
              <a:t>spricht</a:t>
            </a:r>
            <a:endParaRPr lang="en-US" sz="2000" dirty="0"/>
          </a:p>
          <a:p>
            <a:r>
              <a:rPr lang="en-US" sz="2000" dirty="0" err="1"/>
              <a:t>Vorstellung</a:t>
            </a:r>
            <a:r>
              <a:rPr lang="en-US" sz="2000" dirty="0"/>
              <a:t> der </a:t>
            </a:r>
            <a:r>
              <a:rPr lang="en-US" sz="2000" dirty="0" err="1"/>
              <a:t>wissenschaftlichen</a:t>
            </a:r>
            <a:r>
              <a:rPr lang="en-US" sz="2000" dirty="0"/>
              <a:t> </a:t>
            </a:r>
            <a:r>
              <a:rPr lang="en-US" sz="2000" dirty="0" err="1"/>
              <a:t>Rekonstruktion</a:t>
            </a:r>
            <a:r>
              <a:rPr lang="en-US" sz="2000" dirty="0"/>
              <a:t> des </a:t>
            </a:r>
            <a:r>
              <a:rPr lang="en-US" sz="2000" dirty="0" err="1"/>
              <a:t>frühmittelalterlichen</a:t>
            </a:r>
            <a:r>
              <a:rPr lang="en-US" sz="2000" dirty="0"/>
              <a:t> </a:t>
            </a:r>
            <a:r>
              <a:rPr lang="en-US" sz="2000" dirty="0" err="1"/>
              <a:t>Frauengrabes</a:t>
            </a:r>
            <a:r>
              <a:rPr lang="en-US" sz="2000" dirty="0"/>
              <a:t> </a:t>
            </a:r>
            <a:r>
              <a:rPr lang="en-US" sz="2000" dirty="0" err="1"/>
              <a:t>aus</a:t>
            </a:r>
            <a:r>
              <a:rPr lang="en-US" sz="2000" dirty="0"/>
              <a:t> </a:t>
            </a:r>
            <a:r>
              <a:rPr lang="en-US" sz="2000" dirty="0" err="1"/>
              <a:t>Bergkamen</a:t>
            </a:r>
            <a:r>
              <a:rPr lang="en-US" sz="2000" dirty="0"/>
              <a:t> (</a:t>
            </a:r>
            <a:r>
              <a:rPr lang="en-US" sz="2000" dirty="0" err="1"/>
              <a:t>Fundort</a:t>
            </a:r>
            <a:r>
              <a:rPr lang="en-US" sz="2000" dirty="0"/>
              <a:t> </a:t>
            </a:r>
            <a:r>
              <a:rPr lang="en-US" sz="2000" dirty="0" err="1"/>
              <a:t>Gewerbegebiet</a:t>
            </a:r>
            <a:r>
              <a:rPr lang="en-US" sz="2000" dirty="0"/>
              <a:t> A2)</a:t>
            </a:r>
          </a:p>
          <a:p>
            <a:endParaRPr lang="en-US" sz="2000" dirty="0"/>
          </a:p>
        </p:txBody>
      </p:sp>
      <p:pic>
        <p:nvPicPr>
          <p:cNvPr id="11" name="Grafik 10" descr="Ein Bild, das Text, Schrift, Screenshot, Buch enthält.&#10;&#10;KI-generierte Inhalte können fehlerhaft sein.">
            <a:extLst>
              <a:ext uri="{FF2B5EF4-FFF2-40B4-BE49-F238E27FC236}">
                <a16:creationId xmlns:a16="http://schemas.microsoft.com/office/drawing/2014/main" id="{AEE0E744-4449-9FC8-A4AA-AED39EC76219}"/>
              </a:ext>
            </a:extLst>
          </p:cNvPr>
          <p:cNvPicPr>
            <a:picLocks noChangeAspect="1"/>
          </p:cNvPicPr>
          <p:nvPr/>
        </p:nvPicPr>
        <p:blipFill>
          <a:blip r:embed="rId2" cstate="print">
            <a:extLst>
              <a:ext uri="{28A0092B-C50C-407E-A947-70E740481C1C}">
                <a14:useLocalDpi xmlns:a14="http://schemas.microsoft.com/office/drawing/2010/main" val="0"/>
              </a:ext>
            </a:extLst>
          </a:blip>
          <a:srcRect r="3" b="14388"/>
          <a:stretch>
            <a:fillRect/>
          </a:stretch>
        </p:blipFill>
        <p:spPr>
          <a:xfrm>
            <a:off x="4629916" y="1735810"/>
            <a:ext cx="3778224" cy="5122191"/>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r="9379" b="-3"/>
          <a:stretch>
            <a:fillRect/>
          </a:stretch>
        </p:blipFill>
        <p:spPr>
          <a:xfrm rot="5400000">
            <a:off x="7738899" y="2404900"/>
            <a:ext cx="5122189" cy="3784014"/>
          </a:xfrm>
          <a:prstGeom prst="rect">
            <a:avLst/>
          </a:prstGeom>
        </p:spPr>
      </p:pic>
    </p:spTree>
    <p:extLst>
      <p:ext uri="{BB962C8B-B14F-4D97-AF65-F5344CB8AC3E}">
        <p14:creationId xmlns:p14="http://schemas.microsoft.com/office/powerpoint/2010/main" val="615304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1176</Words>
  <Application>Microsoft Office PowerPoint</Application>
  <PresentationFormat>Breitbild</PresentationFormat>
  <Paragraphs>114</Paragraphs>
  <Slides>21</Slides>
  <Notes>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21</vt:i4>
      </vt:variant>
    </vt:vector>
  </HeadingPairs>
  <TitlesOfParts>
    <vt:vector size="28" baseType="lpstr">
      <vt:lpstr>Arial</vt:lpstr>
      <vt:lpstr>Calibri</vt:lpstr>
      <vt:lpstr>Calibri Light</vt:lpstr>
      <vt:lpstr>Trebuchet MS</vt:lpstr>
      <vt:lpstr>Wingdings</vt:lpstr>
      <vt:lpstr>Office Theme</vt:lpstr>
      <vt:lpstr>Office</vt:lpstr>
      <vt:lpstr>Mitgliederversammlung 2026 Verein der Freunde und Förderer des Stadtmuseums Bergkamen e.V.</vt:lpstr>
      <vt:lpstr>Stadtmuseum Bergkamen 2025</vt:lpstr>
      <vt:lpstr>Römerpark Bergkamen 2025</vt:lpstr>
      <vt:lpstr>Römerpark Bergkamen 2025</vt:lpstr>
      <vt:lpstr>Stadtmuseum Bergkamen 2025</vt:lpstr>
      <vt:lpstr>Stadtmuseum Bergkamen 2025</vt:lpstr>
      <vt:lpstr>PowerPoint-Präsentation</vt:lpstr>
      <vt:lpstr>Stadtmuseum Bergkamen 2025</vt:lpstr>
      <vt:lpstr>Stadtmuseum Bergkamen 2025</vt:lpstr>
      <vt:lpstr>Stadtmuseum Bergkamen 2026</vt:lpstr>
      <vt:lpstr>Stadtmuseum Bergkamen 2026</vt:lpstr>
      <vt:lpstr>Aktuelles aus dem Stadtmuseum / Galerie 2026</vt:lpstr>
      <vt:lpstr>Aktuelles aus dem Römerpark 2026</vt:lpstr>
      <vt:lpstr> Stadtmuseum Dauerausstellung Umbau und Aktualisierung (Planungsstand)</vt:lpstr>
      <vt:lpstr> Stadtmuseum Dauerausstellung Umbau und Aktualisierung (Planungsstand)</vt:lpstr>
      <vt:lpstr>Großprojekte 2026/2027</vt:lpstr>
      <vt:lpstr>PowerPoint-Präsentation</vt:lpstr>
      <vt:lpstr>PowerPoint-Präsentation</vt:lpstr>
      <vt:lpstr>Großprojekte 2026/2027</vt:lpstr>
      <vt:lpstr>Großprojekte 2026/2027</vt:lpstr>
      <vt:lpstr>Großprojekte 2026/2027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Heinrich, Markus</dc:creator>
  <cp:lastModifiedBy>Beate Tebbe</cp:lastModifiedBy>
  <cp:revision>98</cp:revision>
  <cp:lastPrinted>2026-03-11T08:33:35Z</cp:lastPrinted>
  <dcterms:created xsi:type="dcterms:W3CDTF">2018-11-21T08:21:26Z</dcterms:created>
  <dcterms:modified xsi:type="dcterms:W3CDTF">2026-04-15T07:26:03Z</dcterms:modified>
</cp:coreProperties>
</file>